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20"/>
  </p:notesMasterIdLst>
  <p:sldIdLst>
    <p:sldId id="330" r:id="rId5"/>
    <p:sldId id="322" r:id="rId6"/>
    <p:sldId id="294" r:id="rId7"/>
    <p:sldId id="295" r:id="rId8"/>
    <p:sldId id="296" r:id="rId9"/>
    <p:sldId id="297" r:id="rId10"/>
    <p:sldId id="298" r:id="rId11"/>
    <p:sldId id="333" r:id="rId12"/>
    <p:sldId id="335" r:id="rId13"/>
    <p:sldId id="343" r:id="rId14"/>
    <p:sldId id="345" r:id="rId15"/>
    <p:sldId id="344" r:id="rId16"/>
    <p:sldId id="328" r:id="rId17"/>
    <p:sldId id="346" r:id="rId18"/>
    <p:sldId id="331" r:id="rId19"/>
  </p:sldIdLst>
  <p:sldSz cx="18288000" cy="10287000"/>
  <p:notesSz cx="6858000" cy="9144000"/>
  <p:embeddedFontLs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TT Norms" panose="020B0604020202020204" charset="0"/>
      <p:regular r:id="rId25"/>
    </p:embeddedFont>
    <p:embeddedFont>
      <p:font typeface="Roboto Bold" panose="020B0604020202020204" charset="0"/>
      <p:regular r:id="rId26"/>
    </p:embeddedFont>
    <p:embeddedFont>
      <p:font typeface="Roboto" panose="020B0604020202020204" charset="0"/>
      <p:regular r:id="rId27"/>
    </p:embeddedFont>
    <p:embeddedFont>
      <p:font typeface="Poppins" panose="020B0604020202020204" charset="0"/>
      <p:regular r:id="rId28"/>
      <p:bold r:id="rId29"/>
      <p:italic r:id="rId30"/>
      <p:boldItalic r:id="rId31"/>
    </p:embeddedFont>
    <p:embeddedFont>
      <p:font typeface="TT Norms Bold" panose="020B0604020202020204" charset="0"/>
      <p:regular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67878"/>
    <a:srgbClr val="1D7363"/>
    <a:srgbClr val="235A5B"/>
    <a:srgbClr val="AA323A"/>
    <a:srgbClr val="92BEBF"/>
    <a:srgbClr val="33895A"/>
    <a:srgbClr val="007635"/>
    <a:srgbClr val="00B050"/>
    <a:srgbClr val="2B53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871" autoAdjust="0"/>
    <p:restoredTop sz="64871" autoAdjust="0"/>
  </p:normalViewPr>
  <p:slideViewPr>
    <p:cSldViewPr>
      <p:cViewPr varScale="1">
        <p:scale>
          <a:sx n="44" d="100"/>
          <a:sy n="44" d="100"/>
        </p:scale>
        <p:origin x="1776" y="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6.fntdata"/><Relationship Id="rId3" Type="http://schemas.openxmlformats.org/officeDocument/2006/relationships/customXml" Target="../customXml/item3.xml"/><Relationship Id="rId21" Type="http://schemas.openxmlformats.org/officeDocument/2006/relationships/font" Target="fonts/font1.fntdata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5.fntdata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9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4.fntdata"/><Relationship Id="rId32" Type="http://schemas.openxmlformats.org/officeDocument/2006/relationships/font" Target="fonts/font12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11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1EF155-F61E-4080-AC92-471DF9AD1B3A}" type="datetimeFigureOut">
              <a:rPr lang="tr-TR" smtClean="0"/>
              <a:t>13.04.2026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6A6868-C9FA-413A-B38A-080A17DD916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923980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6A6868-C9FA-413A-B38A-080A17DD9164}" type="slidenum">
              <a:rPr lang="tr-TR" smtClean="0"/>
              <a:t>1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4393936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r-TR" sz="1400" b="1" dirty="0" smtClean="0"/>
              <a:t>Doğa Temelli Turizm Yatırımları (doğa/deneyim konseptli ve tematik konaklama tesisleri, </a:t>
            </a:r>
            <a:r>
              <a:rPr lang="tr-TR" sz="1400" b="1" dirty="0" err="1" smtClean="0"/>
              <a:t>ekoturizm</a:t>
            </a:r>
            <a:r>
              <a:rPr lang="tr-TR" sz="1400" b="1" dirty="0" smtClean="0"/>
              <a:t> merkezi, kamp-karavan altyapıları ve doğa temelli sağlık turizmi tesisleri vb.)</a:t>
            </a:r>
            <a:endParaRPr lang="tr-TR" sz="1400" b="1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6A6868-C9FA-413A-B38A-080A17DD9164}" type="slidenum">
              <a:rPr lang="tr-TR" smtClean="0"/>
              <a:t>4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044262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r-TR" b="1" dirty="0" smtClean="0"/>
              <a:t>Endüstriyel Orman Ürünleri ile Ahşap/</a:t>
            </a:r>
            <a:r>
              <a:rPr lang="tr-TR" b="1" dirty="0" err="1" smtClean="0"/>
              <a:t>Kompozit</a:t>
            </a:r>
            <a:r>
              <a:rPr lang="tr-TR" b="1" dirty="0" smtClean="0"/>
              <a:t> Esaslı Katma Değerli Ürün Üretimi (modüler mobilya ve iç mekân ürünleri, WPC, </a:t>
            </a:r>
            <a:r>
              <a:rPr lang="tr-TR" b="1" dirty="0" err="1" smtClean="0"/>
              <a:t>biyokompozit</a:t>
            </a:r>
            <a:r>
              <a:rPr lang="tr-TR" b="1" dirty="0" smtClean="0"/>
              <a:t> vb. </a:t>
            </a:r>
            <a:r>
              <a:rPr lang="tr-TR" b="1" dirty="0" err="1" smtClean="0"/>
              <a:t>kompozit</a:t>
            </a:r>
            <a:r>
              <a:rPr lang="tr-TR" b="1" dirty="0" smtClean="0"/>
              <a:t> malzemeler, </a:t>
            </a:r>
            <a:r>
              <a:rPr lang="tr-TR" b="1" dirty="0" err="1" smtClean="0"/>
              <a:t>seperatörler</a:t>
            </a:r>
            <a:r>
              <a:rPr lang="tr-TR" b="1" dirty="0" smtClean="0"/>
              <a:t>, cephe ve yüzey kaplama, akustik paneller ve yalıtım ürünleri, yat ve tekne yapımı, yenilikçi ahşap ürünler vb.)</a:t>
            </a:r>
            <a:endParaRPr lang="tr-TR" b="1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6A6868-C9FA-413A-B38A-080A17DD9164}" type="slidenum">
              <a:rPr lang="tr-TR" smtClean="0"/>
              <a:t>5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27220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r-TR" b="1" dirty="0" smtClean="0"/>
              <a:t>Su Ürünleri Üretimi ve/veya Katma Değerli Ürün İşleme Tesisi (deniz alabalığı, işlenmiş balık çeşitleri, taze temizlenmiş balık, fileto balık, dondurulmuş balık, deniz salyangozu vb.)</a:t>
            </a:r>
            <a:endParaRPr lang="tr-TR" b="1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6A6868-C9FA-413A-B38A-080A17DD9164}" type="slidenum">
              <a:rPr lang="tr-TR" smtClean="0"/>
              <a:t>6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438917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r-TR" b="1" dirty="0" smtClean="0"/>
              <a:t>Yassı Çelik Tabanlı Katma Değerli Ürün Üretimi (yüksek nitelikli bağlantı elemanları, basınçlı kaplar, endüstriyel borular, sondaj boruları, nitelikli kaplanmış ürünler, otomotiv-iş makineleri ve parçaları ile makine-teçhizat ve bileşenleri vb.)</a:t>
            </a:r>
            <a:endParaRPr lang="tr-TR" b="1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6A6868-C9FA-413A-B38A-080A17DD9164}" type="slidenum">
              <a:rPr lang="tr-TR" smtClean="0"/>
              <a:t>7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009669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6A6868-C9FA-413A-B38A-080A17DD9164}" type="slidenum">
              <a:rPr lang="tr-TR" smtClean="0"/>
              <a:t>13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426459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r-T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TCMB 1 haftalık repo faizi </a:t>
            </a:r>
            <a:r>
              <a:rPr lang="tr-TR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%37 </a:t>
            </a:r>
            <a:r>
              <a:rPr lang="tr-T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(23.01.2026)</a:t>
            </a: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6A6868-C9FA-413A-B38A-080A17DD9164}" type="slidenum">
              <a:rPr lang="tr-TR" smtClean="0"/>
              <a:t>14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97179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3.sv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4.png"/><Relationship Id="rId18" Type="http://schemas.openxmlformats.org/officeDocument/2006/relationships/image" Target="../media/image30.svg"/><Relationship Id="rId26" Type="http://schemas.openxmlformats.org/officeDocument/2006/relationships/image" Target="../media/image380.svg"/><Relationship Id="rId39" Type="http://schemas.openxmlformats.org/officeDocument/2006/relationships/image" Target="../media/image27.png"/><Relationship Id="rId21" Type="http://schemas.openxmlformats.org/officeDocument/2006/relationships/image" Target="../media/image18.png"/><Relationship Id="rId34" Type="http://schemas.openxmlformats.org/officeDocument/2006/relationships/image" Target="../media/image46.svg"/><Relationship Id="rId7" Type="http://schemas.openxmlformats.org/officeDocument/2006/relationships/image" Target="../media/image11.png"/><Relationship Id="rId2" Type="http://schemas.openxmlformats.org/officeDocument/2006/relationships/image" Target="../media/image8.jpeg"/><Relationship Id="rId16" Type="http://schemas.openxmlformats.org/officeDocument/2006/relationships/image" Target="../media/image28.svg"/><Relationship Id="rId20" Type="http://schemas.openxmlformats.org/officeDocument/2006/relationships/image" Target="../media/image320.svg"/><Relationship Id="rId29" Type="http://schemas.openxmlformats.org/officeDocument/2006/relationships/image" Target="../media/image22.png"/><Relationship Id="rId41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svg"/><Relationship Id="rId11" Type="http://schemas.openxmlformats.org/officeDocument/2006/relationships/image" Target="../media/image13.png"/><Relationship Id="rId24" Type="http://schemas.openxmlformats.org/officeDocument/2006/relationships/image" Target="../media/image360.svg"/><Relationship Id="rId32" Type="http://schemas.openxmlformats.org/officeDocument/2006/relationships/image" Target="../media/image44.svg"/><Relationship Id="rId37" Type="http://schemas.openxmlformats.org/officeDocument/2006/relationships/image" Target="../media/image26.png"/><Relationship Id="rId40" Type="http://schemas.openxmlformats.org/officeDocument/2006/relationships/image" Target="../media/image52.svg"/><Relationship Id="rId5" Type="http://schemas.openxmlformats.org/officeDocument/2006/relationships/image" Target="../media/image10.png"/><Relationship Id="rId15" Type="http://schemas.openxmlformats.org/officeDocument/2006/relationships/image" Target="../media/image15.png"/><Relationship Id="rId23" Type="http://schemas.openxmlformats.org/officeDocument/2006/relationships/image" Target="../media/image19.png"/><Relationship Id="rId28" Type="http://schemas.openxmlformats.org/officeDocument/2006/relationships/image" Target="../media/image40.svg"/><Relationship Id="rId36" Type="http://schemas.openxmlformats.org/officeDocument/2006/relationships/image" Target="../media/image48.svg"/><Relationship Id="rId10" Type="http://schemas.openxmlformats.org/officeDocument/2006/relationships/image" Target="../media/image22.svg"/><Relationship Id="rId19" Type="http://schemas.openxmlformats.org/officeDocument/2006/relationships/image" Target="../media/image17.png"/><Relationship Id="rId31" Type="http://schemas.openxmlformats.org/officeDocument/2006/relationships/image" Target="../media/image23.png"/><Relationship Id="rId4" Type="http://schemas.openxmlformats.org/officeDocument/2006/relationships/image" Target="../media/image16.svg"/><Relationship Id="rId9" Type="http://schemas.openxmlformats.org/officeDocument/2006/relationships/image" Target="../media/image12.png"/><Relationship Id="rId14" Type="http://schemas.openxmlformats.org/officeDocument/2006/relationships/image" Target="../media/image26.svg"/><Relationship Id="rId22" Type="http://schemas.openxmlformats.org/officeDocument/2006/relationships/image" Target="../media/image340.svg"/><Relationship Id="rId27" Type="http://schemas.openxmlformats.org/officeDocument/2006/relationships/image" Target="../media/image21.png"/><Relationship Id="rId30" Type="http://schemas.openxmlformats.org/officeDocument/2006/relationships/image" Target="../media/image42.svg"/><Relationship Id="rId35" Type="http://schemas.openxmlformats.org/officeDocument/2006/relationships/image" Target="../media/image25.png"/><Relationship Id="rId8" Type="http://schemas.openxmlformats.org/officeDocument/2006/relationships/image" Target="../media/image20.svg"/><Relationship Id="rId3" Type="http://schemas.openxmlformats.org/officeDocument/2006/relationships/image" Target="../media/image9.png"/><Relationship Id="rId12" Type="http://schemas.openxmlformats.org/officeDocument/2006/relationships/image" Target="../media/image24.svg"/><Relationship Id="rId17" Type="http://schemas.openxmlformats.org/officeDocument/2006/relationships/image" Target="../media/image16.png"/><Relationship Id="rId25" Type="http://schemas.openxmlformats.org/officeDocument/2006/relationships/image" Target="../media/image20.png"/><Relationship Id="rId33" Type="http://schemas.openxmlformats.org/officeDocument/2006/relationships/image" Target="../media/image24.png"/><Relationship Id="rId38" Type="http://schemas.openxmlformats.org/officeDocument/2006/relationships/image" Target="../media/image50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svg"/><Relationship Id="rId1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1.png"/><Relationship Id="rId17" Type="http://schemas.openxmlformats.org/officeDocument/2006/relationships/image" Target="../media/image28.png"/><Relationship Id="rId2" Type="http://schemas.openxmlformats.org/officeDocument/2006/relationships/image" Target="../media/image8.jpeg"/><Relationship Id="rId16" Type="http://schemas.openxmlformats.org/officeDocument/2006/relationships/image" Target="../media/image71.svg"/><Relationship Id="rId20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0.svg"/><Relationship Id="rId11" Type="http://schemas.openxmlformats.org/officeDocument/2006/relationships/image" Target="../media/image33.png"/><Relationship Id="rId5" Type="http://schemas.openxmlformats.org/officeDocument/2006/relationships/image" Target="../media/image30.png"/><Relationship Id="rId10" Type="http://schemas.openxmlformats.org/officeDocument/2006/relationships/image" Target="../media/image65.svg"/><Relationship Id="rId19" Type="http://schemas.openxmlformats.org/officeDocument/2006/relationships/image" Target="../media/image35.png"/><Relationship Id="rId4" Type="http://schemas.openxmlformats.org/officeDocument/2006/relationships/image" Target="../media/image61.svg"/><Relationship Id="rId9" Type="http://schemas.openxmlformats.org/officeDocument/2006/relationships/image" Target="../media/image3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4.png"/><Relationship Id="rId3" Type="http://schemas.openxmlformats.org/officeDocument/2006/relationships/image" Target="../media/image8.jpeg"/><Relationship Id="rId7" Type="http://schemas.openxmlformats.org/officeDocument/2006/relationships/image" Target="../media/image63.svg"/><Relationship Id="rId12" Type="http://schemas.openxmlformats.org/officeDocument/2006/relationships/image" Target="../media/image2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11" Type="http://schemas.openxmlformats.org/officeDocument/2006/relationships/image" Target="../media/image61.svg"/><Relationship Id="rId5" Type="http://schemas.openxmlformats.org/officeDocument/2006/relationships/image" Target="../media/image550.svg"/><Relationship Id="rId10" Type="http://schemas.openxmlformats.org/officeDocument/2006/relationships/image" Target="../media/image29.png"/><Relationship Id="rId4" Type="http://schemas.openxmlformats.org/officeDocument/2006/relationships/image" Target="../media/image30.png"/><Relationship Id="rId9" Type="http://schemas.openxmlformats.org/officeDocument/2006/relationships/image" Target="../media/image65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71.svg"/><Relationship Id="rId3" Type="http://schemas.openxmlformats.org/officeDocument/2006/relationships/image" Target="../media/image8.jpeg"/><Relationship Id="rId7" Type="http://schemas.openxmlformats.org/officeDocument/2006/relationships/image" Target="../media/image63.svg"/><Relationship Id="rId12" Type="http://schemas.openxmlformats.org/officeDocument/2006/relationships/image" Target="../media/image3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11" Type="http://schemas.openxmlformats.org/officeDocument/2006/relationships/image" Target="../media/image61.svg"/><Relationship Id="rId5" Type="http://schemas.openxmlformats.org/officeDocument/2006/relationships/image" Target="../media/image550.svg"/><Relationship Id="rId10" Type="http://schemas.openxmlformats.org/officeDocument/2006/relationships/image" Target="../media/image29.png"/><Relationship Id="rId4" Type="http://schemas.openxmlformats.org/officeDocument/2006/relationships/image" Target="../media/image30.png"/><Relationship Id="rId9" Type="http://schemas.openxmlformats.org/officeDocument/2006/relationships/image" Target="../media/image65.svg"/><Relationship Id="rId14" Type="http://schemas.openxmlformats.org/officeDocument/2006/relationships/image" Target="../media/image2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5.png"/><Relationship Id="rId3" Type="http://schemas.openxmlformats.org/officeDocument/2006/relationships/image" Target="../media/image8.jpeg"/><Relationship Id="rId7" Type="http://schemas.openxmlformats.org/officeDocument/2006/relationships/image" Target="../media/image63.svg"/><Relationship Id="rId12" Type="http://schemas.openxmlformats.org/officeDocument/2006/relationships/image" Target="../media/image2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11" Type="http://schemas.openxmlformats.org/officeDocument/2006/relationships/image" Target="../media/image61.svg"/><Relationship Id="rId5" Type="http://schemas.openxmlformats.org/officeDocument/2006/relationships/image" Target="../media/image550.svg"/><Relationship Id="rId10" Type="http://schemas.openxmlformats.org/officeDocument/2006/relationships/image" Target="../media/image29.png"/><Relationship Id="rId4" Type="http://schemas.openxmlformats.org/officeDocument/2006/relationships/image" Target="../media/image30.png"/><Relationship Id="rId9" Type="http://schemas.openxmlformats.org/officeDocument/2006/relationships/image" Target="../media/image65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6.png"/><Relationship Id="rId3" Type="http://schemas.openxmlformats.org/officeDocument/2006/relationships/image" Target="../media/image8.jpeg"/><Relationship Id="rId7" Type="http://schemas.openxmlformats.org/officeDocument/2006/relationships/image" Target="../media/image63.svg"/><Relationship Id="rId12" Type="http://schemas.openxmlformats.org/officeDocument/2006/relationships/image" Target="../media/image2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11" Type="http://schemas.openxmlformats.org/officeDocument/2006/relationships/image" Target="../media/image61.svg"/><Relationship Id="rId5" Type="http://schemas.openxmlformats.org/officeDocument/2006/relationships/image" Target="../media/image550.svg"/><Relationship Id="rId10" Type="http://schemas.openxmlformats.org/officeDocument/2006/relationships/image" Target="../media/image29.png"/><Relationship Id="rId4" Type="http://schemas.openxmlformats.org/officeDocument/2006/relationships/image" Target="../media/image30.png"/><Relationship Id="rId9" Type="http://schemas.openxmlformats.org/officeDocument/2006/relationships/image" Target="../media/image65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9.png"/><Relationship Id="rId7" Type="http://schemas.openxmlformats.org/officeDocument/2006/relationships/hyperlink" Target="https://yerelkalkinmahamlesi.sanayi.gov.tr/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svg"/><Relationship Id="rId5" Type="http://schemas.openxmlformats.org/officeDocument/2006/relationships/image" Target="../media/image10.png"/><Relationship Id="rId4" Type="http://schemas.openxmlformats.org/officeDocument/2006/relationships/image" Target="../media/image16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28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svg"/><Relationship Id="rId5" Type="http://schemas.openxmlformats.org/officeDocument/2006/relationships/image" Target="../media/image10.png"/><Relationship Id="rId4" Type="http://schemas.openxmlformats.org/officeDocument/2006/relationships/image" Target="../media/image16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28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svg"/><Relationship Id="rId5" Type="http://schemas.openxmlformats.org/officeDocument/2006/relationships/image" Target="../media/image10.png"/><Relationship Id="rId4" Type="http://schemas.openxmlformats.org/officeDocument/2006/relationships/image" Target="../media/image16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28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svg"/><Relationship Id="rId5" Type="http://schemas.openxmlformats.org/officeDocument/2006/relationships/image" Target="../media/image10.png"/><Relationship Id="rId4" Type="http://schemas.openxmlformats.org/officeDocument/2006/relationships/image" Target="../media/image16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55.svg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55.svg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svg"/><Relationship Id="rId3" Type="http://schemas.openxmlformats.org/officeDocument/2006/relationships/image" Target="../media/image39.png"/><Relationship Id="rId7" Type="http://schemas.openxmlformats.org/officeDocument/2006/relationships/image" Target="../media/image40.png"/><Relationship Id="rId2" Type="http://schemas.openxmlformats.org/officeDocument/2006/relationships/image" Target="../media/image8.jpeg"/><Relationship Id="rId16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svg"/><Relationship Id="rId11" Type="http://schemas.openxmlformats.org/officeDocument/2006/relationships/image" Target="../media/image42.png"/><Relationship Id="rId5" Type="http://schemas.openxmlformats.org/officeDocument/2006/relationships/image" Target="../media/image10.png"/><Relationship Id="rId15" Type="http://schemas.openxmlformats.org/officeDocument/2006/relationships/image" Target="../media/image28.png"/><Relationship Id="rId10" Type="http://schemas.openxmlformats.org/officeDocument/2006/relationships/image" Target="../media/image79.svg"/><Relationship Id="rId4" Type="http://schemas.openxmlformats.org/officeDocument/2006/relationships/image" Target="../media/image75.svg"/><Relationship Id="rId9" Type="http://schemas.openxmlformats.org/officeDocument/2006/relationships/image" Target="../media/image41.png"/><Relationship Id="rId14" Type="http://schemas.openxmlformats.org/officeDocument/2006/relationships/image" Target="../media/image8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4"/>
          <p:cNvSpPr txBox="1"/>
          <p:nvPr/>
        </p:nvSpPr>
        <p:spPr>
          <a:xfrm>
            <a:off x="610246" y="8572500"/>
            <a:ext cx="3765834" cy="1731411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r>
              <a:rPr lang="tr-TR" sz="4800" b="1" smtClean="0">
                <a:solidFill>
                  <a:srgbClr val="1D7363"/>
                </a:solidFill>
              </a:rPr>
              <a:t>13 </a:t>
            </a:r>
            <a:r>
              <a:rPr lang="tr-TR" sz="4800" b="1" dirty="0" smtClean="0">
                <a:solidFill>
                  <a:srgbClr val="1D7363"/>
                </a:solidFill>
              </a:rPr>
              <a:t>Nisan 2026</a:t>
            </a:r>
            <a:endParaRPr lang="tr-TR" sz="8000" b="1" dirty="0">
              <a:solidFill>
                <a:srgbClr val="1D7363"/>
              </a:solidFill>
              <a:latin typeface="TT Norms"/>
              <a:ea typeface="TT Norms"/>
              <a:cs typeface="TT Norms"/>
              <a:sym typeface="TT Norms"/>
            </a:endParaRPr>
          </a:p>
        </p:txBody>
      </p:sp>
      <p:sp>
        <p:nvSpPr>
          <p:cNvPr id="18" name="Freeform 18"/>
          <p:cNvSpPr/>
          <p:nvPr/>
        </p:nvSpPr>
        <p:spPr>
          <a:xfrm>
            <a:off x="15185256" y="9686925"/>
            <a:ext cx="3111500" cy="1221264"/>
          </a:xfrm>
          <a:custGeom>
            <a:avLst/>
            <a:gdLst/>
            <a:ahLst/>
            <a:cxnLst/>
            <a:rect l="l" t="t" r="r" b="b"/>
            <a:pathLst>
              <a:path w="3111500" h="1221264">
                <a:moveTo>
                  <a:pt x="0" y="0"/>
                </a:moveTo>
                <a:lnTo>
                  <a:pt x="3111500" y="0"/>
                </a:lnTo>
                <a:lnTo>
                  <a:pt x="3111500" y="1221263"/>
                </a:lnTo>
                <a:lnTo>
                  <a:pt x="0" y="122126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26" name="TextBox 26"/>
          <p:cNvSpPr txBox="1"/>
          <p:nvPr/>
        </p:nvSpPr>
        <p:spPr>
          <a:xfrm>
            <a:off x="12868095" y="4124644"/>
            <a:ext cx="6567784" cy="7850787"/>
          </a:xfrm>
          <a:prstGeom prst="rect">
            <a:avLst/>
          </a:prstGeom>
        </p:spPr>
        <p:txBody>
          <a:bodyPr lIns="61771" tIns="61771" rIns="61771" bIns="61771" rtlCol="0" anchor="ctr"/>
          <a:lstStyle/>
          <a:p>
            <a:pPr algn="ctr">
              <a:lnSpc>
                <a:spcPts val="3750"/>
              </a:lnSpc>
            </a:pPr>
            <a:endParaRPr dirty="0"/>
          </a:p>
        </p:txBody>
      </p:sp>
      <p:grpSp>
        <p:nvGrpSpPr>
          <p:cNvPr id="29" name="Group 29"/>
          <p:cNvGrpSpPr/>
          <p:nvPr/>
        </p:nvGrpSpPr>
        <p:grpSpPr>
          <a:xfrm>
            <a:off x="0" y="0"/>
            <a:ext cx="18288000" cy="1800000"/>
            <a:chOff x="0" y="0"/>
            <a:chExt cx="3250490" cy="569476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3250490" cy="569476"/>
            </a:xfrm>
            <a:custGeom>
              <a:avLst/>
              <a:gdLst/>
              <a:ahLst/>
              <a:cxnLst/>
              <a:rect l="l" t="t" r="r" b="b"/>
              <a:pathLst>
                <a:path w="3250490" h="569476">
                  <a:moveTo>
                    <a:pt x="0" y="0"/>
                  </a:moveTo>
                  <a:lnTo>
                    <a:pt x="3250490" y="0"/>
                  </a:lnTo>
                  <a:lnTo>
                    <a:pt x="3250490" y="569476"/>
                  </a:lnTo>
                  <a:lnTo>
                    <a:pt x="0" y="569476"/>
                  </a:lnTo>
                  <a:close/>
                </a:path>
              </a:pathLst>
            </a:custGeom>
            <a:solidFill>
              <a:srgbClr val="155C4F"/>
            </a:solidFill>
          </p:spPr>
        </p:sp>
        <p:sp>
          <p:nvSpPr>
            <p:cNvPr id="31" name="TextBox 31"/>
            <p:cNvSpPr txBox="1"/>
            <p:nvPr/>
          </p:nvSpPr>
          <p:spPr>
            <a:xfrm>
              <a:off x="0" y="-66675"/>
              <a:ext cx="3250490" cy="63615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750"/>
                </a:lnSpc>
              </a:pPr>
              <a:endParaRPr dirty="0"/>
            </a:p>
          </p:txBody>
        </p:sp>
      </p:grpSp>
      <p:sp>
        <p:nvSpPr>
          <p:cNvPr id="32" name="Freeform 32"/>
          <p:cNvSpPr/>
          <p:nvPr/>
        </p:nvSpPr>
        <p:spPr>
          <a:xfrm>
            <a:off x="610245" y="424902"/>
            <a:ext cx="4076925" cy="1007159"/>
          </a:xfrm>
          <a:custGeom>
            <a:avLst/>
            <a:gdLst/>
            <a:ahLst/>
            <a:cxnLst/>
            <a:rect l="l" t="t" r="r" b="b"/>
            <a:pathLst>
              <a:path w="4076925" h="1007159">
                <a:moveTo>
                  <a:pt x="0" y="0"/>
                </a:moveTo>
                <a:lnTo>
                  <a:pt x="4076925" y="0"/>
                </a:lnTo>
                <a:lnTo>
                  <a:pt x="4076925" y="1007160"/>
                </a:lnTo>
                <a:lnTo>
                  <a:pt x="0" y="100716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33" name="Freeform 33"/>
          <p:cNvSpPr/>
          <p:nvPr/>
        </p:nvSpPr>
        <p:spPr>
          <a:xfrm>
            <a:off x="17030041" y="514170"/>
            <a:ext cx="953159" cy="690384"/>
          </a:xfrm>
          <a:custGeom>
            <a:avLst/>
            <a:gdLst/>
            <a:ahLst/>
            <a:cxnLst/>
            <a:rect l="l" t="t" r="r" b="b"/>
            <a:pathLst>
              <a:path w="1057865" h="802188">
                <a:moveTo>
                  <a:pt x="0" y="0"/>
                </a:moveTo>
                <a:lnTo>
                  <a:pt x="1057864" y="0"/>
                </a:lnTo>
                <a:lnTo>
                  <a:pt x="1057864" y="802188"/>
                </a:lnTo>
                <a:lnTo>
                  <a:pt x="0" y="80218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34" name="TextBox 34"/>
          <p:cNvSpPr txBox="1"/>
          <p:nvPr/>
        </p:nvSpPr>
        <p:spPr>
          <a:xfrm>
            <a:off x="610245" y="2435988"/>
            <a:ext cx="8814513" cy="641201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10000"/>
              </a:lnSpc>
            </a:pPr>
            <a:r>
              <a:rPr lang="en-US" sz="8800" b="1" dirty="0">
                <a:solidFill>
                  <a:srgbClr val="23403D"/>
                </a:solidFill>
                <a:latin typeface="TT Norms Bold"/>
                <a:ea typeface="TT Norms Bold"/>
                <a:cs typeface="TT Norms Bold"/>
                <a:sym typeface="TT Norms Bold"/>
              </a:rPr>
              <a:t>YEREL KALKINMA </a:t>
            </a:r>
            <a:r>
              <a:rPr lang="en-US" sz="8800" b="1" dirty="0" smtClean="0">
                <a:solidFill>
                  <a:srgbClr val="23403D"/>
                </a:solidFill>
                <a:latin typeface="TT Norms Bold"/>
                <a:ea typeface="TT Norms Bold"/>
                <a:cs typeface="TT Norms Bold"/>
                <a:sym typeface="TT Norms Bold"/>
              </a:rPr>
              <a:t>HAMLESİ</a:t>
            </a:r>
            <a:r>
              <a:rPr lang="tr-TR" sz="8800" b="1" dirty="0" smtClean="0">
                <a:solidFill>
                  <a:srgbClr val="23403D"/>
                </a:solidFill>
                <a:latin typeface="TT Norms Bold"/>
                <a:ea typeface="TT Norms Bold"/>
                <a:cs typeface="TT Norms Bold"/>
                <a:sym typeface="TT Norms Bold"/>
              </a:rPr>
              <a:t> TEŞVİK PROGRAMI</a:t>
            </a:r>
            <a:endParaRPr lang="en-US" sz="8800" b="1" dirty="0">
              <a:solidFill>
                <a:srgbClr val="23403D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  <p:grpSp>
        <p:nvGrpSpPr>
          <p:cNvPr id="45" name="Grup 44"/>
          <p:cNvGrpSpPr/>
          <p:nvPr/>
        </p:nvGrpSpPr>
        <p:grpSpPr>
          <a:xfrm>
            <a:off x="7819416" y="1790700"/>
            <a:ext cx="12602184" cy="8488777"/>
            <a:chOff x="7543800" y="1638300"/>
            <a:chExt cx="12602184" cy="8488777"/>
          </a:xfrm>
        </p:grpSpPr>
        <p:grpSp>
          <p:nvGrpSpPr>
            <p:cNvPr id="27" name="Group 27"/>
            <p:cNvGrpSpPr/>
            <p:nvPr/>
          </p:nvGrpSpPr>
          <p:grpSpPr>
            <a:xfrm>
              <a:off x="7543800" y="1638300"/>
              <a:ext cx="12602184" cy="8488777"/>
              <a:chOff x="-435280" y="-52689"/>
              <a:chExt cx="1201783" cy="809516"/>
            </a:xfrm>
          </p:grpSpPr>
          <p:sp>
            <p:nvSpPr>
              <p:cNvPr id="28" name="Freeform 28"/>
              <p:cNvSpPr/>
              <p:nvPr/>
            </p:nvSpPr>
            <p:spPr>
              <a:xfrm>
                <a:off x="-435280" y="-52689"/>
                <a:ext cx="1201783" cy="809516"/>
              </a:xfrm>
              <a:custGeom>
                <a:avLst/>
                <a:gdLst/>
                <a:ahLst/>
                <a:cxnLst/>
                <a:rect l="l" t="t" r="r" b="b"/>
                <a:pathLst>
                  <a:path w="1201783" h="809516">
                    <a:moveTo>
                      <a:pt x="1197909" y="421111"/>
                    </a:moveTo>
                    <a:lnTo>
                      <a:pt x="1011128" y="793163"/>
                    </a:lnTo>
                    <a:cubicBezTo>
                      <a:pt x="1006095" y="803188"/>
                      <a:pt x="995838" y="809516"/>
                      <a:pt x="984621" y="809516"/>
                    </a:cubicBezTo>
                    <a:lnTo>
                      <a:pt x="217163" y="809516"/>
                    </a:lnTo>
                    <a:cubicBezTo>
                      <a:pt x="205946" y="809516"/>
                      <a:pt x="195688" y="803188"/>
                      <a:pt x="190655" y="793163"/>
                    </a:cubicBezTo>
                    <a:lnTo>
                      <a:pt x="3875" y="421111"/>
                    </a:lnTo>
                    <a:cubicBezTo>
                      <a:pt x="-1291" y="410821"/>
                      <a:pt x="-1291" y="398695"/>
                      <a:pt x="3875" y="388405"/>
                    </a:cubicBezTo>
                    <a:lnTo>
                      <a:pt x="190655" y="16353"/>
                    </a:lnTo>
                    <a:cubicBezTo>
                      <a:pt x="195688" y="6328"/>
                      <a:pt x="205946" y="0"/>
                      <a:pt x="217163" y="0"/>
                    </a:cubicBezTo>
                    <a:lnTo>
                      <a:pt x="984621" y="0"/>
                    </a:lnTo>
                    <a:cubicBezTo>
                      <a:pt x="995838" y="0"/>
                      <a:pt x="1006095" y="6328"/>
                      <a:pt x="1011128" y="16353"/>
                    </a:cubicBezTo>
                    <a:lnTo>
                      <a:pt x="1197909" y="388405"/>
                    </a:lnTo>
                    <a:cubicBezTo>
                      <a:pt x="1203075" y="398695"/>
                      <a:pt x="1203075" y="410821"/>
                      <a:pt x="1197909" y="421111"/>
                    </a:cubicBezTo>
                    <a:close/>
                  </a:path>
                </a:pathLst>
              </a:custGeom>
              <a:blipFill>
                <a:blip r:embed="rId7"/>
                <a:stretch>
                  <a:fillRect l="-551" r="-551"/>
                </a:stretch>
              </a:blipFill>
              <a:ln w="209550" cap="rnd">
                <a:solidFill>
                  <a:srgbClr val="FFFFFF"/>
                </a:solidFill>
                <a:prstDash val="solid"/>
                <a:round/>
              </a:ln>
            </p:spPr>
          </p:sp>
        </p:grpSp>
        <p:grpSp>
          <p:nvGrpSpPr>
            <p:cNvPr id="43" name="Grup 42"/>
            <p:cNvGrpSpPr/>
            <p:nvPr/>
          </p:nvGrpSpPr>
          <p:grpSpPr>
            <a:xfrm>
              <a:off x="11410950" y="3609975"/>
              <a:ext cx="908359" cy="630621"/>
              <a:chOff x="11826000" y="4817679"/>
              <a:chExt cx="908359" cy="630621"/>
            </a:xfrm>
          </p:grpSpPr>
          <p:sp>
            <p:nvSpPr>
              <p:cNvPr id="41" name="Freeform 37"/>
              <p:cNvSpPr>
                <a:spLocks noChangeAspect="1"/>
              </p:cNvSpPr>
              <p:nvPr/>
            </p:nvSpPr>
            <p:spPr>
              <a:xfrm>
                <a:off x="11826000" y="4980512"/>
                <a:ext cx="518400" cy="317520"/>
              </a:xfrm>
              <a:custGeom>
                <a:avLst/>
                <a:gdLst/>
                <a:ahLst/>
                <a:cxnLst/>
                <a:rect l="l" t="t" r="r" b="b"/>
                <a:pathLst>
                  <a:path w="351530" h="215312">
                    <a:moveTo>
                      <a:pt x="0" y="0"/>
                    </a:moveTo>
                    <a:lnTo>
                      <a:pt x="351531" y="0"/>
                    </a:lnTo>
                    <a:lnTo>
                      <a:pt x="351531" y="215312"/>
                    </a:lnTo>
                    <a:lnTo>
                      <a:pt x="0" y="215312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 r:embed="rId8"/>
                <a:stretch>
                  <a:fillRect/>
                </a:stretch>
              </a:blipFill>
            </p:spPr>
          </p:sp>
          <p:sp>
            <p:nvSpPr>
              <p:cNvPr id="42" name="Freeform 36"/>
              <p:cNvSpPr>
                <a:spLocks noChangeAspect="1"/>
              </p:cNvSpPr>
              <p:nvPr/>
            </p:nvSpPr>
            <p:spPr>
              <a:xfrm>
                <a:off x="12233953" y="4817679"/>
                <a:ext cx="402641" cy="307016"/>
              </a:xfrm>
              <a:custGeom>
                <a:avLst/>
                <a:gdLst/>
                <a:ahLst/>
                <a:cxnLst/>
                <a:rect l="l" t="t" r="r" b="b"/>
                <a:pathLst>
                  <a:path w="263626" h="201015">
                    <a:moveTo>
                      <a:pt x="0" y="0"/>
                    </a:moveTo>
                    <a:lnTo>
                      <a:pt x="263626" y="0"/>
                    </a:lnTo>
                    <a:lnTo>
                      <a:pt x="263626" y="201014"/>
                    </a:lnTo>
                    <a:lnTo>
                      <a:pt x="0" y="201014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 r:embed="rId9"/>
                <a:stretch>
                  <a:fillRect/>
                </a:stretch>
              </a:blipFill>
            </p:spPr>
          </p:sp>
          <p:sp>
            <p:nvSpPr>
              <p:cNvPr id="40" name="Freeform 38"/>
              <p:cNvSpPr>
                <a:spLocks noChangeAspect="1"/>
              </p:cNvSpPr>
              <p:nvPr/>
            </p:nvSpPr>
            <p:spPr>
              <a:xfrm>
                <a:off x="12287250" y="4980512"/>
                <a:ext cx="447109" cy="467788"/>
              </a:xfrm>
              <a:custGeom>
                <a:avLst/>
                <a:gdLst/>
                <a:ahLst/>
                <a:cxnLst/>
                <a:rect l="l" t="t" r="r" b="b"/>
                <a:pathLst>
                  <a:path w="354392" h="288386">
                    <a:moveTo>
                      <a:pt x="0" y="0"/>
                    </a:moveTo>
                    <a:lnTo>
                      <a:pt x="354392" y="0"/>
                    </a:lnTo>
                    <a:lnTo>
                      <a:pt x="354392" y="288386"/>
                    </a:lnTo>
                    <a:lnTo>
                      <a:pt x="0" y="288386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 r:embed="rId10"/>
                <a:stretch>
                  <a:fillRect/>
                </a:stretch>
              </a:blipFill>
            </p:spPr>
          </p:sp>
        </p:grpSp>
      </p:grpSp>
    </p:spTree>
    <p:extLst>
      <p:ext uri="{BB962C8B-B14F-4D97-AF65-F5344CB8AC3E}">
        <p14:creationId xmlns:p14="http://schemas.microsoft.com/office/powerpoint/2010/main" val="173280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AutoShape 3"/>
          <p:cNvSpPr/>
          <p:nvPr/>
        </p:nvSpPr>
        <p:spPr>
          <a:xfrm>
            <a:off x="1515899" y="9285348"/>
            <a:ext cx="15256203" cy="0"/>
          </a:xfrm>
          <a:prstGeom prst="line">
            <a:avLst/>
          </a:prstGeom>
          <a:ln w="9525" cap="flat">
            <a:solidFill>
              <a:srgbClr val="235A5B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Freeform 4"/>
          <p:cNvSpPr/>
          <p:nvPr/>
        </p:nvSpPr>
        <p:spPr>
          <a:xfrm>
            <a:off x="-1215672" y="-293466"/>
            <a:ext cx="2244372" cy="2036767"/>
          </a:xfrm>
          <a:custGeom>
            <a:avLst/>
            <a:gdLst/>
            <a:ahLst/>
            <a:cxnLst/>
            <a:rect l="l" t="t" r="r" b="b"/>
            <a:pathLst>
              <a:path w="2244372" h="2036767">
                <a:moveTo>
                  <a:pt x="0" y="0"/>
                </a:moveTo>
                <a:lnTo>
                  <a:pt x="2244372" y="0"/>
                </a:lnTo>
                <a:lnTo>
                  <a:pt x="2244372" y="2036767"/>
                </a:lnTo>
                <a:lnTo>
                  <a:pt x="0" y="203676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7259300" y="9289824"/>
            <a:ext cx="1841068" cy="1339377"/>
          </a:xfrm>
          <a:custGeom>
            <a:avLst/>
            <a:gdLst/>
            <a:ahLst/>
            <a:cxnLst/>
            <a:rect l="l" t="t" r="r" b="b"/>
            <a:pathLst>
              <a:path w="1841068" h="1339377">
                <a:moveTo>
                  <a:pt x="0" y="0"/>
                </a:moveTo>
                <a:lnTo>
                  <a:pt x="1841068" y="0"/>
                </a:lnTo>
                <a:lnTo>
                  <a:pt x="1841068" y="1339377"/>
                </a:lnTo>
                <a:lnTo>
                  <a:pt x="0" y="133937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6" name="Freeform 6"/>
          <p:cNvSpPr/>
          <p:nvPr/>
        </p:nvSpPr>
        <p:spPr>
          <a:xfrm flipV="1">
            <a:off x="1924103" y="3936772"/>
            <a:ext cx="2381462" cy="1190731"/>
          </a:xfrm>
          <a:custGeom>
            <a:avLst/>
            <a:gdLst/>
            <a:ahLst/>
            <a:cxnLst/>
            <a:rect l="l" t="t" r="r" b="b"/>
            <a:pathLst>
              <a:path w="2381462" h="1190731">
                <a:moveTo>
                  <a:pt x="0" y="1190730"/>
                </a:moveTo>
                <a:lnTo>
                  <a:pt x="2381461" y="1190730"/>
                </a:lnTo>
                <a:lnTo>
                  <a:pt x="2381461" y="0"/>
                </a:lnTo>
                <a:lnTo>
                  <a:pt x="0" y="0"/>
                </a:lnTo>
                <a:lnTo>
                  <a:pt x="0" y="119073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7" name="Freeform 7"/>
          <p:cNvSpPr/>
          <p:nvPr/>
        </p:nvSpPr>
        <p:spPr>
          <a:xfrm flipV="1">
            <a:off x="4595926" y="3992996"/>
            <a:ext cx="2767497" cy="1383748"/>
          </a:xfrm>
          <a:custGeom>
            <a:avLst/>
            <a:gdLst/>
            <a:ahLst/>
            <a:cxnLst/>
            <a:rect l="l" t="t" r="r" b="b"/>
            <a:pathLst>
              <a:path w="2767497" h="1383748">
                <a:moveTo>
                  <a:pt x="0" y="1383749"/>
                </a:moveTo>
                <a:lnTo>
                  <a:pt x="2767497" y="1383749"/>
                </a:lnTo>
                <a:lnTo>
                  <a:pt x="2767497" y="0"/>
                </a:lnTo>
                <a:lnTo>
                  <a:pt x="0" y="0"/>
                </a:lnTo>
                <a:lnTo>
                  <a:pt x="0" y="1383749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8" name="Freeform 8"/>
          <p:cNvSpPr/>
          <p:nvPr/>
        </p:nvSpPr>
        <p:spPr>
          <a:xfrm flipV="1">
            <a:off x="10352471" y="3992996"/>
            <a:ext cx="2767497" cy="1383748"/>
          </a:xfrm>
          <a:custGeom>
            <a:avLst/>
            <a:gdLst/>
            <a:ahLst/>
            <a:cxnLst/>
            <a:rect l="l" t="t" r="r" b="b"/>
            <a:pathLst>
              <a:path w="2767497" h="1383748">
                <a:moveTo>
                  <a:pt x="0" y="1383749"/>
                </a:moveTo>
                <a:lnTo>
                  <a:pt x="2767497" y="1383749"/>
                </a:lnTo>
                <a:lnTo>
                  <a:pt x="2767497" y="0"/>
                </a:lnTo>
                <a:lnTo>
                  <a:pt x="0" y="0"/>
                </a:lnTo>
                <a:lnTo>
                  <a:pt x="0" y="1383749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xmlns="" r:embed="rId12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grpSp>
        <p:nvGrpSpPr>
          <p:cNvPr id="9" name="Group 9"/>
          <p:cNvGrpSpPr/>
          <p:nvPr/>
        </p:nvGrpSpPr>
        <p:grpSpPr>
          <a:xfrm>
            <a:off x="4173778" y="3936772"/>
            <a:ext cx="754179" cy="271053"/>
            <a:chOff x="0" y="0"/>
            <a:chExt cx="212545" cy="76389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12545" cy="76389"/>
            </a:xfrm>
            <a:custGeom>
              <a:avLst/>
              <a:gdLst/>
              <a:ahLst/>
              <a:cxnLst/>
              <a:rect l="l" t="t" r="r" b="b"/>
              <a:pathLst>
                <a:path w="212545" h="76389">
                  <a:moveTo>
                    <a:pt x="0" y="0"/>
                  </a:moveTo>
                  <a:lnTo>
                    <a:pt x="212545" y="0"/>
                  </a:lnTo>
                  <a:lnTo>
                    <a:pt x="212545" y="76389"/>
                  </a:lnTo>
                  <a:lnTo>
                    <a:pt x="0" y="76389"/>
                  </a:lnTo>
                  <a:close/>
                </a:path>
              </a:pathLst>
            </a:custGeom>
            <a:solidFill>
              <a:srgbClr val="235A5B"/>
            </a:solidFill>
            <a:ln cap="sq">
              <a:noFill/>
              <a:prstDash val="solid"/>
              <a:miter/>
            </a:ln>
          </p:spPr>
        </p:sp>
        <p:sp>
          <p:nvSpPr>
            <p:cNvPr id="11" name="TextBox 11"/>
            <p:cNvSpPr txBox="1"/>
            <p:nvPr/>
          </p:nvSpPr>
          <p:spPr>
            <a:xfrm>
              <a:off x="0" y="-47625"/>
              <a:ext cx="212545" cy="12401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sp>
        <p:nvSpPr>
          <p:cNvPr id="12" name="Freeform 12"/>
          <p:cNvSpPr/>
          <p:nvPr/>
        </p:nvSpPr>
        <p:spPr>
          <a:xfrm>
            <a:off x="1717653" y="2376608"/>
            <a:ext cx="2767497" cy="1383748"/>
          </a:xfrm>
          <a:custGeom>
            <a:avLst/>
            <a:gdLst/>
            <a:ahLst/>
            <a:cxnLst/>
            <a:rect l="l" t="t" r="r" b="b"/>
            <a:pathLst>
              <a:path w="2767497" h="1383748">
                <a:moveTo>
                  <a:pt x="0" y="0"/>
                </a:moveTo>
                <a:lnTo>
                  <a:pt x="2767497" y="0"/>
                </a:lnTo>
                <a:lnTo>
                  <a:pt x="2767497" y="1383749"/>
                </a:lnTo>
                <a:lnTo>
                  <a:pt x="0" y="1383749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xmlns="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7474198" y="2376608"/>
            <a:ext cx="2767497" cy="1383748"/>
          </a:xfrm>
          <a:custGeom>
            <a:avLst/>
            <a:gdLst/>
            <a:ahLst/>
            <a:cxnLst/>
            <a:rect l="l" t="t" r="r" b="b"/>
            <a:pathLst>
              <a:path w="2767497" h="1383748">
                <a:moveTo>
                  <a:pt x="0" y="0"/>
                </a:moveTo>
                <a:lnTo>
                  <a:pt x="2767497" y="0"/>
                </a:lnTo>
                <a:lnTo>
                  <a:pt x="2767497" y="1383749"/>
                </a:lnTo>
                <a:lnTo>
                  <a:pt x="0" y="1383749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xmlns="" r:embed="rId16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grpSp>
        <p:nvGrpSpPr>
          <p:cNvPr id="14" name="Group 14"/>
          <p:cNvGrpSpPr/>
          <p:nvPr/>
        </p:nvGrpSpPr>
        <p:grpSpPr>
          <a:xfrm>
            <a:off x="1274845" y="3542515"/>
            <a:ext cx="754179" cy="271053"/>
            <a:chOff x="0" y="0"/>
            <a:chExt cx="212545" cy="76389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12545" cy="76389"/>
            </a:xfrm>
            <a:custGeom>
              <a:avLst/>
              <a:gdLst/>
              <a:ahLst/>
              <a:cxnLst/>
              <a:rect l="l" t="t" r="r" b="b"/>
              <a:pathLst>
                <a:path w="212545" h="76389">
                  <a:moveTo>
                    <a:pt x="38194" y="0"/>
                  </a:moveTo>
                  <a:lnTo>
                    <a:pt x="174350" y="0"/>
                  </a:lnTo>
                  <a:cubicBezTo>
                    <a:pt x="184480" y="0"/>
                    <a:pt x="194195" y="4024"/>
                    <a:pt x="201358" y="11187"/>
                  </a:cubicBezTo>
                  <a:cubicBezTo>
                    <a:pt x="208521" y="18350"/>
                    <a:pt x="212545" y="28065"/>
                    <a:pt x="212545" y="38194"/>
                  </a:cubicBezTo>
                  <a:lnTo>
                    <a:pt x="212545" y="38194"/>
                  </a:lnTo>
                  <a:cubicBezTo>
                    <a:pt x="212545" y="59289"/>
                    <a:pt x="195444" y="76389"/>
                    <a:pt x="174350" y="76389"/>
                  </a:cubicBezTo>
                  <a:lnTo>
                    <a:pt x="38194" y="76389"/>
                  </a:lnTo>
                  <a:cubicBezTo>
                    <a:pt x="28065" y="76389"/>
                    <a:pt x="18350" y="72365"/>
                    <a:pt x="11187" y="65202"/>
                  </a:cubicBezTo>
                  <a:cubicBezTo>
                    <a:pt x="4024" y="58039"/>
                    <a:pt x="0" y="48324"/>
                    <a:pt x="0" y="38194"/>
                  </a:cubicBezTo>
                  <a:lnTo>
                    <a:pt x="0" y="38194"/>
                  </a:lnTo>
                  <a:cubicBezTo>
                    <a:pt x="0" y="28065"/>
                    <a:pt x="4024" y="18350"/>
                    <a:pt x="11187" y="11187"/>
                  </a:cubicBezTo>
                  <a:cubicBezTo>
                    <a:pt x="18350" y="4024"/>
                    <a:pt x="28065" y="0"/>
                    <a:pt x="38194" y="0"/>
                  </a:cubicBezTo>
                  <a:close/>
                </a:path>
              </a:pathLst>
            </a:custGeom>
            <a:solidFill>
              <a:srgbClr val="235A5B"/>
            </a:solidFill>
            <a:ln cap="rnd">
              <a:noFill/>
              <a:prstDash val="solid"/>
              <a:round/>
            </a:ln>
          </p:spPr>
        </p:sp>
        <p:sp>
          <p:nvSpPr>
            <p:cNvPr id="16" name="TextBox 16"/>
            <p:cNvSpPr txBox="1"/>
            <p:nvPr/>
          </p:nvSpPr>
          <p:spPr>
            <a:xfrm>
              <a:off x="0" y="-47625"/>
              <a:ext cx="212545" cy="12401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sp>
        <p:nvSpPr>
          <p:cNvPr id="17" name="Freeform 17"/>
          <p:cNvSpPr/>
          <p:nvPr/>
        </p:nvSpPr>
        <p:spPr>
          <a:xfrm flipV="1">
            <a:off x="4796172" y="3936772"/>
            <a:ext cx="2381462" cy="1190731"/>
          </a:xfrm>
          <a:custGeom>
            <a:avLst/>
            <a:gdLst/>
            <a:ahLst/>
            <a:cxnLst/>
            <a:rect l="l" t="t" r="r" b="b"/>
            <a:pathLst>
              <a:path w="2381462" h="1190731">
                <a:moveTo>
                  <a:pt x="0" y="1190730"/>
                </a:moveTo>
                <a:lnTo>
                  <a:pt x="2381461" y="1190730"/>
                </a:lnTo>
                <a:lnTo>
                  <a:pt x="2381461" y="0"/>
                </a:lnTo>
                <a:lnTo>
                  <a:pt x="0" y="0"/>
                </a:lnTo>
                <a:lnTo>
                  <a:pt x="0" y="119073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xmlns="" r:embed="rId18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1924103" y="2622838"/>
            <a:ext cx="2381462" cy="1190731"/>
          </a:xfrm>
          <a:custGeom>
            <a:avLst/>
            <a:gdLst/>
            <a:ahLst/>
            <a:cxnLst/>
            <a:rect l="l" t="t" r="r" b="b"/>
            <a:pathLst>
              <a:path w="2381462" h="1190731">
                <a:moveTo>
                  <a:pt x="0" y="0"/>
                </a:moveTo>
                <a:lnTo>
                  <a:pt x="2381461" y="0"/>
                </a:lnTo>
                <a:lnTo>
                  <a:pt x="2381461" y="1190731"/>
                </a:lnTo>
                <a:lnTo>
                  <a:pt x="0" y="119073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4796172" y="2622838"/>
            <a:ext cx="2381462" cy="1190731"/>
          </a:xfrm>
          <a:custGeom>
            <a:avLst/>
            <a:gdLst/>
            <a:ahLst/>
            <a:cxnLst/>
            <a:rect l="l" t="t" r="r" b="b"/>
            <a:pathLst>
              <a:path w="2381462" h="1190731">
                <a:moveTo>
                  <a:pt x="0" y="0"/>
                </a:moveTo>
                <a:lnTo>
                  <a:pt x="2381461" y="0"/>
                </a:lnTo>
                <a:lnTo>
                  <a:pt x="2381461" y="1190731"/>
                </a:lnTo>
                <a:lnTo>
                  <a:pt x="0" y="1190731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xmlns="" r:embed="rId18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20" name="Freeform 20"/>
          <p:cNvSpPr/>
          <p:nvPr/>
        </p:nvSpPr>
        <p:spPr>
          <a:xfrm>
            <a:off x="7802185" y="3952493"/>
            <a:ext cx="2136381" cy="1149545"/>
          </a:xfrm>
          <a:custGeom>
            <a:avLst/>
            <a:gdLst/>
            <a:ahLst/>
            <a:cxnLst/>
            <a:rect l="l" t="t" r="r" b="b"/>
            <a:pathLst>
              <a:path w="2136381" h="1149545">
                <a:moveTo>
                  <a:pt x="0" y="0"/>
                </a:moveTo>
                <a:lnTo>
                  <a:pt x="2136381" y="0"/>
                </a:lnTo>
                <a:lnTo>
                  <a:pt x="2136381" y="1149545"/>
                </a:lnTo>
                <a:lnTo>
                  <a:pt x="0" y="1149545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xmlns="" r:embed="rId20"/>
                </a:ext>
              </a:extLst>
            </a:blip>
            <a:stretch>
              <a:fillRect t="-85845"/>
            </a:stretch>
          </a:blipFill>
        </p:spPr>
      </p:sp>
      <p:grpSp>
        <p:nvGrpSpPr>
          <p:cNvPr id="21" name="Group 21"/>
          <p:cNvGrpSpPr/>
          <p:nvPr/>
        </p:nvGrpSpPr>
        <p:grpSpPr>
          <a:xfrm>
            <a:off x="2235947" y="2999691"/>
            <a:ext cx="1757774" cy="1757774"/>
            <a:chOff x="0" y="0"/>
            <a:chExt cx="812800" cy="812800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5108015" y="2999691"/>
            <a:ext cx="1757774" cy="1757774"/>
            <a:chOff x="0" y="0"/>
            <a:chExt cx="812800" cy="812800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26" name="TextBox 26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7043820" y="3936772"/>
            <a:ext cx="754179" cy="271053"/>
            <a:chOff x="0" y="0"/>
            <a:chExt cx="212545" cy="76389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212545" cy="76389"/>
            </a:xfrm>
            <a:custGeom>
              <a:avLst/>
              <a:gdLst/>
              <a:ahLst/>
              <a:cxnLst/>
              <a:rect l="l" t="t" r="r" b="b"/>
              <a:pathLst>
                <a:path w="212545" h="76389">
                  <a:moveTo>
                    <a:pt x="0" y="0"/>
                  </a:moveTo>
                  <a:lnTo>
                    <a:pt x="212545" y="0"/>
                  </a:lnTo>
                  <a:lnTo>
                    <a:pt x="212545" y="76389"/>
                  </a:lnTo>
                  <a:lnTo>
                    <a:pt x="0" y="76389"/>
                  </a:lnTo>
                  <a:close/>
                </a:path>
              </a:pathLst>
            </a:custGeom>
            <a:solidFill>
              <a:srgbClr val="327576"/>
            </a:solidFill>
            <a:ln cap="sq">
              <a:noFill/>
              <a:prstDash val="solid"/>
              <a:miter/>
            </a:ln>
          </p:spPr>
        </p:sp>
        <p:sp>
          <p:nvSpPr>
            <p:cNvPr id="29" name="TextBox 29"/>
            <p:cNvSpPr txBox="1"/>
            <p:nvPr/>
          </p:nvSpPr>
          <p:spPr>
            <a:xfrm>
              <a:off x="0" y="-47625"/>
              <a:ext cx="212545" cy="12401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sp>
        <p:nvSpPr>
          <p:cNvPr id="30" name="Freeform 30"/>
          <p:cNvSpPr/>
          <p:nvPr/>
        </p:nvSpPr>
        <p:spPr>
          <a:xfrm flipV="1">
            <a:off x="7667216" y="3936772"/>
            <a:ext cx="2381462" cy="1190731"/>
          </a:xfrm>
          <a:custGeom>
            <a:avLst/>
            <a:gdLst/>
            <a:ahLst/>
            <a:cxnLst/>
            <a:rect l="l" t="t" r="r" b="b"/>
            <a:pathLst>
              <a:path w="2381462" h="1190731">
                <a:moveTo>
                  <a:pt x="0" y="1190730"/>
                </a:moveTo>
                <a:lnTo>
                  <a:pt x="2381462" y="1190730"/>
                </a:lnTo>
                <a:lnTo>
                  <a:pt x="2381462" y="0"/>
                </a:lnTo>
                <a:lnTo>
                  <a:pt x="0" y="0"/>
                </a:lnTo>
                <a:lnTo>
                  <a:pt x="0" y="119073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xmlns="" r:embed="rId22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31" name="Freeform 31"/>
          <p:cNvSpPr/>
          <p:nvPr/>
        </p:nvSpPr>
        <p:spPr>
          <a:xfrm>
            <a:off x="7667216" y="2622838"/>
            <a:ext cx="2381462" cy="1190731"/>
          </a:xfrm>
          <a:custGeom>
            <a:avLst/>
            <a:gdLst/>
            <a:ahLst/>
            <a:cxnLst/>
            <a:rect l="l" t="t" r="r" b="b"/>
            <a:pathLst>
              <a:path w="2381462" h="1190731">
                <a:moveTo>
                  <a:pt x="0" y="0"/>
                </a:moveTo>
                <a:lnTo>
                  <a:pt x="2381462" y="0"/>
                </a:lnTo>
                <a:lnTo>
                  <a:pt x="2381462" y="1190731"/>
                </a:lnTo>
                <a:lnTo>
                  <a:pt x="0" y="1190731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xmlns="" r:embed="rId22"/>
                </a:ext>
              </a:extLst>
            </a:blip>
            <a:stretch>
              <a:fillRect/>
            </a:stretch>
          </a:blipFill>
        </p:spPr>
      </p:sp>
      <p:grpSp>
        <p:nvGrpSpPr>
          <p:cNvPr id="32" name="Group 32"/>
          <p:cNvGrpSpPr/>
          <p:nvPr/>
        </p:nvGrpSpPr>
        <p:grpSpPr>
          <a:xfrm>
            <a:off x="7979060" y="2999691"/>
            <a:ext cx="1757774" cy="1757774"/>
            <a:chOff x="0" y="0"/>
            <a:chExt cx="812800" cy="812800"/>
          </a:xfrm>
        </p:grpSpPr>
        <p:sp>
          <p:nvSpPr>
            <p:cNvPr id="33" name="Freeform 3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34" name="TextBox 34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grpSp>
        <p:nvGrpSpPr>
          <p:cNvPr id="35" name="Group 35"/>
          <p:cNvGrpSpPr/>
          <p:nvPr/>
        </p:nvGrpSpPr>
        <p:grpSpPr>
          <a:xfrm>
            <a:off x="9913861" y="3936772"/>
            <a:ext cx="754179" cy="271053"/>
            <a:chOff x="0" y="0"/>
            <a:chExt cx="212545" cy="76389"/>
          </a:xfrm>
        </p:grpSpPr>
        <p:sp>
          <p:nvSpPr>
            <p:cNvPr id="36" name="Freeform 36"/>
            <p:cNvSpPr/>
            <p:nvPr/>
          </p:nvSpPr>
          <p:spPr>
            <a:xfrm>
              <a:off x="0" y="0"/>
              <a:ext cx="212545" cy="76389"/>
            </a:xfrm>
            <a:custGeom>
              <a:avLst/>
              <a:gdLst/>
              <a:ahLst/>
              <a:cxnLst/>
              <a:rect l="l" t="t" r="r" b="b"/>
              <a:pathLst>
                <a:path w="212545" h="76389">
                  <a:moveTo>
                    <a:pt x="0" y="0"/>
                  </a:moveTo>
                  <a:lnTo>
                    <a:pt x="212545" y="0"/>
                  </a:lnTo>
                  <a:lnTo>
                    <a:pt x="212545" y="76389"/>
                  </a:lnTo>
                  <a:lnTo>
                    <a:pt x="0" y="76389"/>
                  </a:lnTo>
                  <a:close/>
                </a:path>
              </a:pathLst>
            </a:custGeom>
            <a:solidFill>
              <a:srgbClr val="408789"/>
            </a:solidFill>
          </p:spPr>
        </p:sp>
        <p:sp>
          <p:nvSpPr>
            <p:cNvPr id="37" name="TextBox 37"/>
            <p:cNvSpPr txBox="1"/>
            <p:nvPr/>
          </p:nvSpPr>
          <p:spPr>
            <a:xfrm>
              <a:off x="0" y="-47625"/>
              <a:ext cx="212545" cy="12401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sp>
        <p:nvSpPr>
          <p:cNvPr id="38" name="Freeform 38"/>
          <p:cNvSpPr/>
          <p:nvPr/>
        </p:nvSpPr>
        <p:spPr>
          <a:xfrm flipV="1">
            <a:off x="10538260" y="3936772"/>
            <a:ext cx="2381462" cy="1190731"/>
          </a:xfrm>
          <a:custGeom>
            <a:avLst/>
            <a:gdLst/>
            <a:ahLst/>
            <a:cxnLst/>
            <a:rect l="l" t="t" r="r" b="b"/>
            <a:pathLst>
              <a:path w="2381462" h="1190731">
                <a:moveTo>
                  <a:pt x="0" y="1190730"/>
                </a:moveTo>
                <a:lnTo>
                  <a:pt x="2381462" y="1190730"/>
                </a:lnTo>
                <a:lnTo>
                  <a:pt x="2381462" y="0"/>
                </a:lnTo>
                <a:lnTo>
                  <a:pt x="0" y="0"/>
                </a:lnTo>
                <a:lnTo>
                  <a:pt x="0" y="119073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xmlns="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39" name="Freeform 39"/>
          <p:cNvSpPr/>
          <p:nvPr/>
        </p:nvSpPr>
        <p:spPr>
          <a:xfrm>
            <a:off x="10538260" y="2622838"/>
            <a:ext cx="2381462" cy="1190731"/>
          </a:xfrm>
          <a:custGeom>
            <a:avLst/>
            <a:gdLst/>
            <a:ahLst/>
            <a:cxnLst/>
            <a:rect l="l" t="t" r="r" b="b"/>
            <a:pathLst>
              <a:path w="2381462" h="1190731">
                <a:moveTo>
                  <a:pt x="0" y="0"/>
                </a:moveTo>
                <a:lnTo>
                  <a:pt x="2381462" y="0"/>
                </a:lnTo>
                <a:lnTo>
                  <a:pt x="2381462" y="1190731"/>
                </a:lnTo>
                <a:lnTo>
                  <a:pt x="0" y="1190731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xmlns="" r:embed="rId2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grpSp>
        <p:nvGrpSpPr>
          <p:cNvPr id="40" name="Group 40"/>
          <p:cNvGrpSpPr/>
          <p:nvPr/>
        </p:nvGrpSpPr>
        <p:grpSpPr>
          <a:xfrm>
            <a:off x="10850104" y="2999691"/>
            <a:ext cx="1757774" cy="1757774"/>
            <a:chOff x="0" y="0"/>
            <a:chExt cx="812800" cy="812800"/>
          </a:xfrm>
        </p:grpSpPr>
        <p:sp>
          <p:nvSpPr>
            <p:cNvPr id="41" name="Freeform 4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42" name="TextBox 42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grpSp>
        <p:nvGrpSpPr>
          <p:cNvPr id="43" name="Group 43"/>
          <p:cNvGrpSpPr/>
          <p:nvPr/>
        </p:nvGrpSpPr>
        <p:grpSpPr>
          <a:xfrm>
            <a:off x="12783902" y="3936772"/>
            <a:ext cx="754179" cy="271053"/>
            <a:chOff x="0" y="0"/>
            <a:chExt cx="212545" cy="76389"/>
          </a:xfrm>
        </p:grpSpPr>
        <p:sp>
          <p:nvSpPr>
            <p:cNvPr id="44" name="Freeform 44"/>
            <p:cNvSpPr/>
            <p:nvPr/>
          </p:nvSpPr>
          <p:spPr>
            <a:xfrm>
              <a:off x="0" y="0"/>
              <a:ext cx="212545" cy="76389"/>
            </a:xfrm>
            <a:custGeom>
              <a:avLst/>
              <a:gdLst/>
              <a:ahLst/>
              <a:cxnLst/>
              <a:rect l="l" t="t" r="r" b="b"/>
              <a:pathLst>
                <a:path w="212545" h="76389">
                  <a:moveTo>
                    <a:pt x="0" y="0"/>
                  </a:moveTo>
                  <a:lnTo>
                    <a:pt x="212545" y="0"/>
                  </a:lnTo>
                  <a:lnTo>
                    <a:pt x="212545" y="76389"/>
                  </a:lnTo>
                  <a:lnTo>
                    <a:pt x="0" y="76389"/>
                  </a:lnTo>
                  <a:close/>
                </a:path>
              </a:pathLst>
            </a:custGeom>
            <a:solidFill>
              <a:srgbClr val="639C9D"/>
            </a:solidFill>
          </p:spPr>
        </p:sp>
        <p:sp>
          <p:nvSpPr>
            <p:cNvPr id="45" name="TextBox 45"/>
            <p:cNvSpPr txBox="1"/>
            <p:nvPr/>
          </p:nvSpPr>
          <p:spPr>
            <a:xfrm>
              <a:off x="0" y="-47625"/>
              <a:ext cx="212545" cy="12401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sp>
        <p:nvSpPr>
          <p:cNvPr id="46" name="Freeform 46"/>
          <p:cNvSpPr/>
          <p:nvPr/>
        </p:nvSpPr>
        <p:spPr>
          <a:xfrm flipV="1">
            <a:off x="13409304" y="3936772"/>
            <a:ext cx="2381462" cy="1190731"/>
          </a:xfrm>
          <a:custGeom>
            <a:avLst/>
            <a:gdLst/>
            <a:ahLst/>
            <a:cxnLst/>
            <a:rect l="l" t="t" r="r" b="b"/>
            <a:pathLst>
              <a:path w="2381462" h="1190731">
                <a:moveTo>
                  <a:pt x="0" y="1190730"/>
                </a:moveTo>
                <a:lnTo>
                  <a:pt x="2381462" y="1190730"/>
                </a:lnTo>
                <a:lnTo>
                  <a:pt x="2381462" y="0"/>
                </a:lnTo>
                <a:lnTo>
                  <a:pt x="0" y="0"/>
                </a:lnTo>
                <a:lnTo>
                  <a:pt x="0" y="119073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xmlns="" r:embed="rId26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7" name="Freeform 47"/>
          <p:cNvSpPr/>
          <p:nvPr/>
        </p:nvSpPr>
        <p:spPr>
          <a:xfrm>
            <a:off x="13409304" y="2622838"/>
            <a:ext cx="2381462" cy="1190731"/>
          </a:xfrm>
          <a:custGeom>
            <a:avLst/>
            <a:gdLst/>
            <a:ahLst/>
            <a:cxnLst/>
            <a:rect l="l" t="t" r="r" b="b"/>
            <a:pathLst>
              <a:path w="2381462" h="1190731">
                <a:moveTo>
                  <a:pt x="0" y="0"/>
                </a:moveTo>
                <a:lnTo>
                  <a:pt x="2381462" y="0"/>
                </a:lnTo>
                <a:lnTo>
                  <a:pt x="2381462" y="1190731"/>
                </a:lnTo>
                <a:lnTo>
                  <a:pt x="0" y="1190731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xmlns="" r:embed="rId26"/>
                </a:ext>
              </a:extLst>
            </a:blip>
            <a:stretch>
              <a:fillRect/>
            </a:stretch>
          </a:blipFill>
        </p:spPr>
      </p:sp>
      <p:grpSp>
        <p:nvGrpSpPr>
          <p:cNvPr id="48" name="Group 48"/>
          <p:cNvGrpSpPr/>
          <p:nvPr/>
        </p:nvGrpSpPr>
        <p:grpSpPr>
          <a:xfrm>
            <a:off x="13721148" y="2999691"/>
            <a:ext cx="1757774" cy="1757774"/>
            <a:chOff x="0" y="0"/>
            <a:chExt cx="812800" cy="812800"/>
          </a:xfrm>
        </p:grpSpPr>
        <p:sp>
          <p:nvSpPr>
            <p:cNvPr id="49" name="Freeform 4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50" name="TextBox 50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grpSp>
        <p:nvGrpSpPr>
          <p:cNvPr id="51" name="Group 51"/>
          <p:cNvGrpSpPr/>
          <p:nvPr/>
        </p:nvGrpSpPr>
        <p:grpSpPr>
          <a:xfrm>
            <a:off x="15653943" y="3936772"/>
            <a:ext cx="754179" cy="271053"/>
            <a:chOff x="0" y="0"/>
            <a:chExt cx="212545" cy="76389"/>
          </a:xfrm>
        </p:grpSpPr>
        <p:sp>
          <p:nvSpPr>
            <p:cNvPr id="52" name="Freeform 52"/>
            <p:cNvSpPr/>
            <p:nvPr/>
          </p:nvSpPr>
          <p:spPr>
            <a:xfrm>
              <a:off x="0" y="0"/>
              <a:ext cx="212545" cy="76389"/>
            </a:xfrm>
            <a:custGeom>
              <a:avLst/>
              <a:gdLst/>
              <a:ahLst/>
              <a:cxnLst/>
              <a:rect l="l" t="t" r="r" b="b"/>
              <a:pathLst>
                <a:path w="212545" h="76389">
                  <a:moveTo>
                    <a:pt x="38194" y="0"/>
                  </a:moveTo>
                  <a:lnTo>
                    <a:pt x="174350" y="0"/>
                  </a:lnTo>
                  <a:cubicBezTo>
                    <a:pt x="184480" y="0"/>
                    <a:pt x="194195" y="4024"/>
                    <a:pt x="201358" y="11187"/>
                  </a:cubicBezTo>
                  <a:cubicBezTo>
                    <a:pt x="208521" y="18350"/>
                    <a:pt x="212545" y="28065"/>
                    <a:pt x="212545" y="38194"/>
                  </a:cubicBezTo>
                  <a:lnTo>
                    <a:pt x="212545" y="38194"/>
                  </a:lnTo>
                  <a:cubicBezTo>
                    <a:pt x="212545" y="59289"/>
                    <a:pt x="195444" y="76389"/>
                    <a:pt x="174350" y="76389"/>
                  </a:cubicBezTo>
                  <a:lnTo>
                    <a:pt x="38194" y="76389"/>
                  </a:lnTo>
                  <a:cubicBezTo>
                    <a:pt x="28065" y="76389"/>
                    <a:pt x="18350" y="72365"/>
                    <a:pt x="11187" y="65202"/>
                  </a:cubicBezTo>
                  <a:cubicBezTo>
                    <a:pt x="4024" y="58039"/>
                    <a:pt x="0" y="48324"/>
                    <a:pt x="0" y="38194"/>
                  </a:cubicBezTo>
                  <a:lnTo>
                    <a:pt x="0" y="38194"/>
                  </a:lnTo>
                  <a:cubicBezTo>
                    <a:pt x="0" y="28065"/>
                    <a:pt x="4024" y="18350"/>
                    <a:pt x="11187" y="11187"/>
                  </a:cubicBezTo>
                  <a:cubicBezTo>
                    <a:pt x="18350" y="4024"/>
                    <a:pt x="28065" y="0"/>
                    <a:pt x="38194" y="0"/>
                  </a:cubicBezTo>
                  <a:close/>
                </a:path>
              </a:pathLst>
            </a:custGeom>
            <a:solidFill>
              <a:srgbClr val="92BEBF"/>
            </a:solidFill>
          </p:spPr>
        </p:sp>
        <p:sp>
          <p:nvSpPr>
            <p:cNvPr id="53" name="TextBox 53"/>
            <p:cNvSpPr txBox="1"/>
            <p:nvPr/>
          </p:nvSpPr>
          <p:spPr>
            <a:xfrm>
              <a:off x="0" y="-47625"/>
              <a:ext cx="212545" cy="12401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sp>
        <p:nvSpPr>
          <p:cNvPr id="54" name="Freeform 54"/>
          <p:cNvSpPr/>
          <p:nvPr/>
        </p:nvSpPr>
        <p:spPr>
          <a:xfrm>
            <a:off x="13230744" y="2376608"/>
            <a:ext cx="2767497" cy="1383748"/>
          </a:xfrm>
          <a:custGeom>
            <a:avLst/>
            <a:gdLst/>
            <a:ahLst/>
            <a:cxnLst/>
            <a:rect l="l" t="t" r="r" b="b"/>
            <a:pathLst>
              <a:path w="2767497" h="1383748">
                <a:moveTo>
                  <a:pt x="0" y="0"/>
                </a:moveTo>
                <a:lnTo>
                  <a:pt x="2767496" y="0"/>
                </a:lnTo>
                <a:lnTo>
                  <a:pt x="2767496" y="1383749"/>
                </a:lnTo>
                <a:lnTo>
                  <a:pt x="0" y="1383749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xmlns="" r:embed="rId28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grpSp>
        <p:nvGrpSpPr>
          <p:cNvPr id="55" name="Group 55"/>
          <p:cNvGrpSpPr/>
          <p:nvPr/>
        </p:nvGrpSpPr>
        <p:grpSpPr>
          <a:xfrm>
            <a:off x="1717653" y="1592135"/>
            <a:ext cx="141372" cy="784473"/>
            <a:chOff x="0" y="0"/>
            <a:chExt cx="43872" cy="243446"/>
          </a:xfrm>
        </p:grpSpPr>
        <p:sp>
          <p:nvSpPr>
            <p:cNvPr id="56" name="Freeform 56"/>
            <p:cNvSpPr/>
            <p:nvPr/>
          </p:nvSpPr>
          <p:spPr>
            <a:xfrm>
              <a:off x="0" y="0"/>
              <a:ext cx="43872" cy="243446"/>
            </a:xfrm>
            <a:custGeom>
              <a:avLst/>
              <a:gdLst/>
              <a:ahLst/>
              <a:cxnLst/>
              <a:rect l="l" t="t" r="r" b="b"/>
              <a:pathLst>
                <a:path w="43872" h="243446">
                  <a:moveTo>
                    <a:pt x="0" y="0"/>
                  </a:moveTo>
                  <a:lnTo>
                    <a:pt x="43872" y="0"/>
                  </a:lnTo>
                  <a:lnTo>
                    <a:pt x="43872" y="243446"/>
                  </a:lnTo>
                  <a:lnTo>
                    <a:pt x="0" y="243446"/>
                  </a:lnTo>
                  <a:close/>
                </a:path>
              </a:pathLst>
            </a:custGeom>
            <a:solidFill>
              <a:srgbClr val="235A5B"/>
            </a:solidFill>
          </p:spPr>
        </p:sp>
        <p:sp>
          <p:nvSpPr>
            <p:cNvPr id="57" name="TextBox 57"/>
            <p:cNvSpPr txBox="1"/>
            <p:nvPr/>
          </p:nvSpPr>
          <p:spPr>
            <a:xfrm>
              <a:off x="0" y="-47625"/>
              <a:ext cx="43872" cy="29107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grpSp>
        <p:nvGrpSpPr>
          <p:cNvPr id="58" name="Group 58"/>
          <p:cNvGrpSpPr/>
          <p:nvPr/>
        </p:nvGrpSpPr>
        <p:grpSpPr>
          <a:xfrm>
            <a:off x="4643353" y="5265226"/>
            <a:ext cx="152819" cy="784473"/>
            <a:chOff x="0" y="0"/>
            <a:chExt cx="47424" cy="243446"/>
          </a:xfrm>
        </p:grpSpPr>
        <p:sp>
          <p:nvSpPr>
            <p:cNvPr id="59" name="Freeform 59"/>
            <p:cNvSpPr/>
            <p:nvPr/>
          </p:nvSpPr>
          <p:spPr>
            <a:xfrm>
              <a:off x="0" y="0"/>
              <a:ext cx="47424" cy="243446"/>
            </a:xfrm>
            <a:custGeom>
              <a:avLst/>
              <a:gdLst/>
              <a:ahLst/>
              <a:cxnLst/>
              <a:rect l="l" t="t" r="r" b="b"/>
              <a:pathLst>
                <a:path w="47424" h="243446">
                  <a:moveTo>
                    <a:pt x="0" y="0"/>
                  </a:moveTo>
                  <a:lnTo>
                    <a:pt x="47424" y="0"/>
                  </a:lnTo>
                  <a:lnTo>
                    <a:pt x="47424" y="243446"/>
                  </a:lnTo>
                  <a:lnTo>
                    <a:pt x="0" y="243446"/>
                  </a:lnTo>
                  <a:close/>
                </a:path>
              </a:pathLst>
            </a:custGeom>
            <a:solidFill>
              <a:srgbClr val="327576"/>
            </a:solidFill>
          </p:spPr>
        </p:sp>
        <p:sp>
          <p:nvSpPr>
            <p:cNvPr id="60" name="TextBox 60"/>
            <p:cNvSpPr txBox="1"/>
            <p:nvPr/>
          </p:nvSpPr>
          <p:spPr>
            <a:xfrm>
              <a:off x="0" y="-47625"/>
              <a:ext cx="47424" cy="29107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grpSp>
        <p:nvGrpSpPr>
          <p:cNvPr id="61" name="Group 61"/>
          <p:cNvGrpSpPr/>
          <p:nvPr/>
        </p:nvGrpSpPr>
        <p:grpSpPr>
          <a:xfrm>
            <a:off x="10467574" y="5339327"/>
            <a:ext cx="141372" cy="784473"/>
            <a:chOff x="0" y="0"/>
            <a:chExt cx="43872" cy="243446"/>
          </a:xfrm>
        </p:grpSpPr>
        <p:sp>
          <p:nvSpPr>
            <p:cNvPr id="62" name="Freeform 62"/>
            <p:cNvSpPr/>
            <p:nvPr/>
          </p:nvSpPr>
          <p:spPr>
            <a:xfrm>
              <a:off x="0" y="0"/>
              <a:ext cx="43872" cy="243446"/>
            </a:xfrm>
            <a:custGeom>
              <a:avLst/>
              <a:gdLst/>
              <a:ahLst/>
              <a:cxnLst/>
              <a:rect l="l" t="t" r="r" b="b"/>
              <a:pathLst>
                <a:path w="43872" h="243446">
                  <a:moveTo>
                    <a:pt x="0" y="0"/>
                  </a:moveTo>
                  <a:lnTo>
                    <a:pt x="43872" y="0"/>
                  </a:lnTo>
                  <a:lnTo>
                    <a:pt x="43872" y="243446"/>
                  </a:lnTo>
                  <a:lnTo>
                    <a:pt x="0" y="243446"/>
                  </a:lnTo>
                  <a:close/>
                </a:path>
              </a:pathLst>
            </a:custGeom>
            <a:solidFill>
              <a:srgbClr val="639C9D"/>
            </a:solidFill>
          </p:spPr>
        </p:sp>
        <p:sp>
          <p:nvSpPr>
            <p:cNvPr id="63" name="TextBox 63"/>
            <p:cNvSpPr txBox="1"/>
            <p:nvPr/>
          </p:nvSpPr>
          <p:spPr>
            <a:xfrm>
              <a:off x="0" y="-47625"/>
              <a:ext cx="43872" cy="29107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grpSp>
        <p:nvGrpSpPr>
          <p:cNvPr id="64" name="Group 64"/>
          <p:cNvGrpSpPr/>
          <p:nvPr/>
        </p:nvGrpSpPr>
        <p:grpSpPr>
          <a:xfrm>
            <a:off x="7323889" y="1657390"/>
            <a:ext cx="141372" cy="784473"/>
            <a:chOff x="0" y="0"/>
            <a:chExt cx="43872" cy="243446"/>
          </a:xfrm>
        </p:grpSpPr>
        <p:sp>
          <p:nvSpPr>
            <p:cNvPr id="65" name="Freeform 65"/>
            <p:cNvSpPr/>
            <p:nvPr/>
          </p:nvSpPr>
          <p:spPr>
            <a:xfrm>
              <a:off x="0" y="0"/>
              <a:ext cx="43872" cy="243446"/>
            </a:xfrm>
            <a:custGeom>
              <a:avLst/>
              <a:gdLst/>
              <a:ahLst/>
              <a:cxnLst/>
              <a:rect l="l" t="t" r="r" b="b"/>
              <a:pathLst>
                <a:path w="43872" h="243446">
                  <a:moveTo>
                    <a:pt x="0" y="0"/>
                  </a:moveTo>
                  <a:lnTo>
                    <a:pt x="43872" y="0"/>
                  </a:lnTo>
                  <a:lnTo>
                    <a:pt x="43872" y="243446"/>
                  </a:lnTo>
                  <a:lnTo>
                    <a:pt x="0" y="243446"/>
                  </a:lnTo>
                  <a:close/>
                </a:path>
              </a:pathLst>
            </a:custGeom>
            <a:solidFill>
              <a:srgbClr val="408789"/>
            </a:solidFill>
          </p:spPr>
        </p:sp>
        <p:sp>
          <p:nvSpPr>
            <p:cNvPr id="66" name="TextBox 66"/>
            <p:cNvSpPr txBox="1"/>
            <p:nvPr/>
          </p:nvSpPr>
          <p:spPr>
            <a:xfrm>
              <a:off x="0" y="-47625"/>
              <a:ext cx="43872" cy="29107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grpSp>
        <p:nvGrpSpPr>
          <p:cNvPr id="67" name="Group 67"/>
          <p:cNvGrpSpPr/>
          <p:nvPr/>
        </p:nvGrpSpPr>
        <p:grpSpPr>
          <a:xfrm>
            <a:off x="13409304" y="1657390"/>
            <a:ext cx="141372" cy="784473"/>
            <a:chOff x="0" y="0"/>
            <a:chExt cx="43872" cy="243446"/>
          </a:xfrm>
        </p:grpSpPr>
        <p:sp>
          <p:nvSpPr>
            <p:cNvPr id="68" name="Freeform 68"/>
            <p:cNvSpPr/>
            <p:nvPr/>
          </p:nvSpPr>
          <p:spPr>
            <a:xfrm>
              <a:off x="0" y="0"/>
              <a:ext cx="43872" cy="243446"/>
            </a:xfrm>
            <a:custGeom>
              <a:avLst/>
              <a:gdLst/>
              <a:ahLst/>
              <a:cxnLst/>
              <a:rect l="l" t="t" r="r" b="b"/>
              <a:pathLst>
                <a:path w="43872" h="243446">
                  <a:moveTo>
                    <a:pt x="0" y="0"/>
                  </a:moveTo>
                  <a:lnTo>
                    <a:pt x="43872" y="0"/>
                  </a:lnTo>
                  <a:lnTo>
                    <a:pt x="43872" y="243446"/>
                  </a:lnTo>
                  <a:lnTo>
                    <a:pt x="0" y="243446"/>
                  </a:lnTo>
                  <a:close/>
                </a:path>
              </a:pathLst>
            </a:custGeom>
            <a:solidFill>
              <a:srgbClr val="92BEBF"/>
            </a:solidFill>
          </p:spPr>
        </p:sp>
        <p:sp>
          <p:nvSpPr>
            <p:cNvPr id="69" name="TextBox 69"/>
            <p:cNvSpPr txBox="1"/>
            <p:nvPr/>
          </p:nvSpPr>
          <p:spPr>
            <a:xfrm>
              <a:off x="0" y="-47625"/>
              <a:ext cx="43872" cy="29107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dirty="0"/>
            </a:p>
          </p:txBody>
        </p:sp>
      </p:grpSp>
      <p:sp>
        <p:nvSpPr>
          <p:cNvPr id="70" name="Freeform 70"/>
          <p:cNvSpPr/>
          <p:nvPr/>
        </p:nvSpPr>
        <p:spPr>
          <a:xfrm>
            <a:off x="14052171" y="3485657"/>
            <a:ext cx="1124642" cy="785844"/>
          </a:xfrm>
          <a:custGeom>
            <a:avLst/>
            <a:gdLst/>
            <a:ahLst/>
            <a:cxnLst/>
            <a:rect l="l" t="t" r="r" b="b"/>
            <a:pathLst>
              <a:path w="1124642" h="785844">
                <a:moveTo>
                  <a:pt x="0" y="0"/>
                </a:moveTo>
                <a:lnTo>
                  <a:pt x="1124642" y="0"/>
                </a:lnTo>
                <a:lnTo>
                  <a:pt x="1124642" y="785843"/>
                </a:lnTo>
                <a:lnTo>
                  <a:pt x="0" y="785843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:asvg="http://schemas.microsoft.com/office/drawing/2016/SVG/main" xmlns="" r:embed="rId30"/>
                </a:ext>
              </a:extLst>
            </a:blip>
            <a:stretch>
              <a:fillRect/>
            </a:stretch>
          </a:blipFill>
        </p:spPr>
      </p:sp>
      <p:sp>
        <p:nvSpPr>
          <p:cNvPr id="71" name="Freeform 71"/>
          <p:cNvSpPr/>
          <p:nvPr/>
        </p:nvSpPr>
        <p:spPr>
          <a:xfrm>
            <a:off x="11106190" y="3156602"/>
            <a:ext cx="1305722" cy="1313934"/>
          </a:xfrm>
          <a:custGeom>
            <a:avLst/>
            <a:gdLst/>
            <a:ahLst/>
            <a:cxnLst/>
            <a:rect l="l" t="t" r="r" b="b"/>
            <a:pathLst>
              <a:path w="1305722" h="1313934">
                <a:moveTo>
                  <a:pt x="0" y="0"/>
                </a:moveTo>
                <a:lnTo>
                  <a:pt x="1305722" y="0"/>
                </a:lnTo>
                <a:lnTo>
                  <a:pt x="1305722" y="1313934"/>
                </a:lnTo>
                <a:lnTo>
                  <a:pt x="0" y="1313934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:asvg="http://schemas.microsoft.com/office/drawing/2016/SVG/main" xmlns="" r:embed="rId32"/>
                </a:ext>
              </a:extLst>
            </a:blip>
            <a:stretch>
              <a:fillRect/>
            </a:stretch>
          </a:blipFill>
        </p:spPr>
      </p:sp>
      <p:sp>
        <p:nvSpPr>
          <p:cNvPr id="72" name="Freeform 72"/>
          <p:cNvSpPr/>
          <p:nvPr/>
        </p:nvSpPr>
        <p:spPr>
          <a:xfrm>
            <a:off x="5463444" y="3196740"/>
            <a:ext cx="1046917" cy="1127233"/>
          </a:xfrm>
          <a:custGeom>
            <a:avLst/>
            <a:gdLst/>
            <a:ahLst/>
            <a:cxnLst/>
            <a:rect l="l" t="t" r="r" b="b"/>
            <a:pathLst>
              <a:path w="1046917" h="1127233">
                <a:moveTo>
                  <a:pt x="0" y="0"/>
                </a:moveTo>
                <a:lnTo>
                  <a:pt x="1046917" y="0"/>
                </a:lnTo>
                <a:lnTo>
                  <a:pt x="1046917" y="1127233"/>
                </a:lnTo>
                <a:lnTo>
                  <a:pt x="0" y="1127233"/>
                </a:lnTo>
                <a:lnTo>
                  <a:pt x="0" y="0"/>
                </a:lnTo>
                <a:close/>
              </a:path>
            </a:pathLst>
          </a:custGeom>
          <a:blipFill>
            <a:blip r:embed="rId33">
              <a:extLst>
                <a:ext uri="{96DAC541-7B7A-43D3-8B79-37D633B846F1}">
                  <asvg:svgBlip xmlns:asvg="http://schemas.microsoft.com/office/drawing/2016/SVG/main" xmlns="" r:embed="rId34"/>
                </a:ext>
              </a:extLst>
            </a:blip>
            <a:stretch>
              <a:fillRect/>
            </a:stretch>
          </a:blipFill>
        </p:spPr>
      </p:sp>
      <p:sp>
        <p:nvSpPr>
          <p:cNvPr id="73" name="Freeform 73"/>
          <p:cNvSpPr/>
          <p:nvPr/>
        </p:nvSpPr>
        <p:spPr>
          <a:xfrm>
            <a:off x="8295880" y="3156602"/>
            <a:ext cx="1091207" cy="1259691"/>
          </a:xfrm>
          <a:custGeom>
            <a:avLst/>
            <a:gdLst/>
            <a:ahLst/>
            <a:cxnLst/>
            <a:rect l="l" t="t" r="r" b="b"/>
            <a:pathLst>
              <a:path w="1091207" h="1259691">
                <a:moveTo>
                  <a:pt x="0" y="0"/>
                </a:moveTo>
                <a:lnTo>
                  <a:pt x="1091208" y="0"/>
                </a:lnTo>
                <a:lnTo>
                  <a:pt x="1091208" y="1259691"/>
                </a:lnTo>
                <a:lnTo>
                  <a:pt x="0" y="1259691"/>
                </a:lnTo>
                <a:lnTo>
                  <a:pt x="0" y="0"/>
                </a:lnTo>
                <a:close/>
              </a:path>
            </a:pathLst>
          </a:custGeom>
          <a:blipFill>
            <a:blip r:embed="rId35">
              <a:extLst>
                <a:ext uri="{96DAC541-7B7A-43D3-8B79-37D633B846F1}">
                  <asvg:svgBlip xmlns:asvg="http://schemas.microsoft.com/office/drawing/2016/SVG/main" xmlns="" r:embed="rId36"/>
                </a:ext>
              </a:extLst>
            </a:blip>
            <a:stretch>
              <a:fillRect/>
            </a:stretch>
          </a:blipFill>
        </p:spPr>
      </p:sp>
      <p:sp>
        <p:nvSpPr>
          <p:cNvPr id="74" name="Freeform 74"/>
          <p:cNvSpPr/>
          <p:nvPr/>
        </p:nvSpPr>
        <p:spPr>
          <a:xfrm>
            <a:off x="2372579" y="3323511"/>
            <a:ext cx="1391624" cy="1203755"/>
          </a:xfrm>
          <a:custGeom>
            <a:avLst/>
            <a:gdLst/>
            <a:ahLst/>
            <a:cxnLst/>
            <a:rect l="l" t="t" r="r" b="b"/>
            <a:pathLst>
              <a:path w="1391624" h="1203755">
                <a:moveTo>
                  <a:pt x="0" y="0"/>
                </a:moveTo>
                <a:lnTo>
                  <a:pt x="1391624" y="0"/>
                </a:lnTo>
                <a:lnTo>
                  <a:pt x="1391624" y="1203754"/>
                </a:lnTo>
                <a:lnTo>
                  <a:pt x="0" y="1203754"/>
                </a:lnTo>
                <a:lnTo>
                  <a:pt x="0" y="0"/>
                </a:lnTo>
                <a:close/>
              </a:path>
            </a:pathLst>
          </a:custGeom>
          <a:blipFill>
            <a:blip r:embed="rId37">
              <a:extLst>
                <a:ext uri="{96DAC541-7B7A-43D3-8B79-37D633B846F1}">
                  <asvg:svgBlip xmlns:asvg="http://schemas.microsoft.com/office/drawing/2016/SVG/main" xmlns="" r:embed="rId38"/>
                </a:ext>
              </a:extLst>
            </a:blip>
            <a:stretch>
              <a:fillRect/>
            </a:stretch>
          </a:blipFill>
        </p:spPr>
      </p:sp>
      <p:sp>
        <p:nvSpPr>
          <p:cNvPr id="75" name="Freeform 75"/>
          <p:cNvSpPr/>
          <p:nvPr/>
        </p:nvSpPr>
        <p:spPr>
          <a:xfrm>
            <a:off x="1028700" y="6781207"/>
            <a:ext cx="15867912" cy="1846448"/>
          </a:xfrm>
          <a:custGeom>
            <a:avLst/>
            <a:gdLst/>
            <a:ahLst/>
            <a:cxnLst/>
            <a:rect l="l" t="t" r="r" b="b"/>
            <a:pathLst>
              <a:path w="15867912" h="1846448">
                <a:moveTo>
                  <a:pt x="0" y="0"/>
                </a:moveTo>
                <a:lnTo>
                  <a:pt x="15867912" y="0"/>
                </a:lnTo>
                <a:lnTo>
                  <a:pt x="15867912" y="1846448"/>
                </a:lnTo>
                <a:lnTo>
                  <a:pt x="0" y="1846448"/>
                </a:lnTo>
                <a:lnTo>
                  <a:pt x="0" y="0"/>
                </a:lnTo>
                <a:close/>
              </a:path>
            </a:pathLst>
          </a:custGeom>
          <a:blipFill>
            <a:blip r:embed="rId39">
              <a:extLst>
                <a:ext uri="{96DAC541-7B7A-43D3-8B79-37D633B846F1}">
                  <asvg:svgBlip xmlns:asvg="http://schemas.microsoft.com/office/drawing/2016/SVG/main" xmlns="" r:embed="rId40"/>
                </a:ext>
              </a:extLst>
            </a:blip>
            <a:stretch>
              <a:fillRect/>
            </a:stretch>
          </a:blipFill>
        </p:spPr>
      </p:sp>
      <p:sp>
        <p:nvSpPr>
          <p:cNvPr id="76" name="Freeform 76"/>
          <p:cNvSpPr/>
          <p:nvPr/>
        </p:nvSpPr>
        <p:spPr>
          <a:xfrm>
            <a:off x="179467" y="8851400"/>
            <a:ext cx="1131201" cy="857799"/>
          </a:xfrm>
          <a:custGeom>
            <a:avLst/>
            <a:gdLst/>
            <a:ahLst/>
            <a:cxnLst/>
            <a:rect l="l" t="t" r="r" b="b"/>
            <a:pathLst>
              <a:path w="1131201" h="857799">
                <a:moveTo>
                  <a:pt x="0" y="0"/>
                </a:moveTo>
                <a:lnTo>
                  <a:pt x="1131200" y="0"/>
                </a:lnTo>
                <a:lnTo>
                  <a:pt x="1131200" y="857799"/>
                </a:lnTo>
                <a:lnTo>
                  <a:pt x="0" y="857799"/>
                </a:lnTo>
                <a:lnTo>
                  <a:pt x="0" y="0"/>
                </a:lnTo>
                <a:close/>
              </a:path>
            </a:pathLst>
          </a:custGeom>
          <a:blipFill>
            <a:blip r:embed="rId41"/>
            <a:stretch>
              <a:fillRect/>
            </a:stretch>
          </a:blipFill>
        </p:spPr>
      </p:sp>
      <p:sp>
        <p:nvSpPr>
          <p:cNvPr id="77" name="TextBox 77"/>
          <p:cNvSpPr txBox="1"/>
          <p:nvPr/>
        </p:nvSpPr>
        <p:spPr>
          <a:xfrm>
            <a:off x="1621582" y="190500"/>
            <a:ext cx="15044836" cy="71814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1" indent="0" algn="ctr">
              <a:lnSpc>
                <a:spcPts val="5599"/>
              </a:lnSpc>
              <a:spcBef>
                <a:spcPct val="0"/>
              </a:spcBef>
            </a:pPr>
            <a:r>
              <a:rPr lang="tr-TR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YEREL KALKINMA HAMLESİ TEŞVİK PROGRAMI</a:t>
            </a:r>
            <a:endParaRPr lang="tr-TR" sz="3999" b="1" spc="167" dirty="0">
              <a:solidFill>
                <a:srgbClr val="000000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  <p:sp>
        <p:nvSpPr>
          <p:cNvPr id="78" name="TextBox 78"/>
          <p:cNvSpPr txBox="1"/>
          <p:nvPr/>
        </p:nvSpPr>
        <p:spPr>
          <a:xfrm>
            <a:off x="12326890" y="9411166"/>
            <a:ext cx="4895288" cy="3718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2913"/>
              </a:lnSpc>
            </a:pPr>
            <a:r>
              <a:rPr lang="en-US" sz="1879" b="1" dirty="0" err="1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Yerel</a:t>
            </a:r>
            <a:r>
              <a:rPr lang="en-US" sz="1879" b="1" dirty="0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 Kalkınma </a:t>
            </a:r>
            <a:r>
              <a:rPr lang="en-US" sz="1879" b="1" dirty="0" err="1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Hamlesi</a:t>
            </a:r>
            <a:r>
              <a:rPr lang="en-US" sz="1879" b="1" dirty="0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 2026 - </a:t>
            </a:r>
            <a:r>
              <a:rPr lang="tr-TR" sz="1879" b="1" dirty="0" smtClean="0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Zonguldak</a:t>
            </a:r>
            <a:endParaRPr lang="en-US" sz="1879" b="1" dirty="0">
              <a:solidFill>
                <a:srgbClr val="235A5B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  <p:sp>
        <p:nvSpPr>
          <p:cNvPr id="79" name="TextBox 79"/>
          <p:cNvSpPr txBox="1"/>
          <p:nvPr/>
        </p:nvSpPr>
        <p:spPr>
          <a:xfrm>
            <a:off x="1515899" y="9411166"/>
            <a:ext cx="3582789" cy="3450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913"/>
              </a:lnSpc>
            </a:pPr>
            <a:r>
              <a:rPr lang="en-US" sz="1879" b="1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Batı Karadeniz Kalkınma Ajansı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1991791" y="1350871"/>
            <a:ext cx="2727971" cy="7372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940"/>
              </a:lnSpc>
            </a:pPr>
            <a:r>
              <a:rPr lang="en-US" sz="2100" b="1" spc="67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Yerel Kalkınma</a:t>
            </a:r>
          </a:p>
          <a:p>
            <a:pPr marL="0" lvl="1" indent="0" algn="l">
              <a:lnSpc>
                <a:spcPts val="2940"/>
              </a:lnSpc>
              <a:spcBef>
                <a:spcPct val="0"/>
              </a:spcBef>
            </a:pPr>
            <a:r>
              <a:rPr lang="en-US" sz="2100" b="1" spc="67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Hamlesi</a:t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4939245" y="5683939"/>
            <a:ext cx="2727971" cy="3657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l">
              <a:lnSpc>
                <a:spcPts val="2940"/>
              </a:lnSpc>
              <a:spcBef>
                <a:spcPct val="0"/>
              </a:spcBef>
            </a:pPr>
            <a:r>
              <a:rPr lang="en-US" sz="2100" b="1" spc="67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İl Bazlı Çağrı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10796193" y="5683939"/>
            <a:ext cx="3975418" cy="3657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l">
              <a:lnSpc>
                <a:spcPts val="2940"/>
              </a:lnSpc>
              <a:spcBef>
                <a:spcPct val="0"/>
              </a:spcBef>
            </a:pPr>
            <a:r>
              <a:rPr lang="en-US" sz="2100" b="1" spc="67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Komite Kararı</a:t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7598611" y="1410773"/>
            <a:ext cx="4170734" cy="7372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l">
              <a:lnSpc>
                <a:spcPts val="2940"/>
              </a:lnSpc>
              <a:spcBef>
                <a:spcPct val="0"/>
              </a:spcBef>
            </a:pPr>
            <a:r>
              <a:rPr lang="en-US" sz="2100" b="1" spc="67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Proje Bazlı Yerel/Bakanlık Değerlendirmesi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13684026" y="1494883"/>
            <a:ext cx="3538152" cy="3657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l">
              <a:lnSpc>
                <a:spcPts val="2940"/>
              </a:lnSpc>
              <a:spcBef>
                <a:spcPct val="0"/>
              </a:spcBef>
            </a:pPr>
            <a:r>
              <a:rPr lang="en-US" sz="2100" b="1" spc="67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Yatırım Teşvik Belgesi</a:t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1310667" y="7019151"/>
            <a:ext cx="15303978" cy="11893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ctr">
              <a:lnSpc>
                <a:spcPts val="3220"/>
              </a:lnSpc>
              <a:spcBef>
                <a:spcPct val="0"/>
              </a:spcBef>
            </a:pPr>
            <a:r>
              <a:rPr lang="tr-TR" sz="2300" b="1" spc="96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Yerel dinamikler dikkate alınarak, bölgelerarası gelişmişlik farklarının azaltılması, illerin potansiyellerinin değerlendirilmesi ve rekabet güçlerinin artırılmasına katkı sağlayacak, her il için belirlenen dört yatırım konusuna yönelik yatırımlar desteklenmektedir.</a:t>
            </a:r>
            <a:endParaRPr lang="tr-TR" sz="2300" b="1" spc="96" dirty="0">
              <a:solidFill>
                <a:srgbClr val="000000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</p:spTree>
    <p:extLst>
      <p:ext uri="{BB962C8B-B14F-4D97-AF65-F5344CB8AC3E}">
        <p14:creationId xmlns:p14="http://schemas.microsoft.com/office/powerpoint/2010/main" val="438099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9862" y="2072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AutoShape 3"/>
          <p:cNvSpPr/>
          <p:nvPr/>
        </p:nvSpPr>
        <p:spPr>
          <a:xfrm flipV="1">
            <a:off x="4308884" y="7317911"/>
            <a:ext cx="0" cy="942049"/>
          </a:xfrm>
          <a:prstGeom prst="line">
            <a:avLst/>
          </a:prstGeom>
          <a:ln w="85725" cap="flat">
            <a:solidFill>
              <a:srgbClr val="92BEBF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AutoShape 4"/>
          <p:cNvSpPr/>
          <p:nvPr/>
        </p:nvSpPr>
        <p:spPr>
          <a:xfrm flipV="1">
            <a:off x="7504536" y="7317911"/>
            <a:ext cx="0" cy="942049"/>
          </a:xfrm>
          <a:prstGeom prst="line">
            <a:avLst/>
          </a:prstGeom>
          <a:ln w="85725" cap="flat">
            <a:solidFill>
              <a:srgbClr val="408789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5" name="AutoShape 5"/>
          <p:cNvSpPr/>
          <p:nvPr/>
        </p:nvSpPr>
        <p:spPr>
          <a:xfrm flipV="1">
            <a:off x="10700187" y="7317911"/>
            <a:ext cx="0" cy="942049"/>
          </a:xfrm>
          <a:prstGeom prst="line">
            <a:avLst/>
          </a:prstGeom>
          <a:ln w="85725" cap="flat">
            <a:solidFill>
              <a:srgbClr val="639C9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6" name="AutoShape 6"/>
          <p:cNvSpPr/>
          <p:nvPr/>
        </p:nvSpPr>
        <p:spPr>
          <a:xfrm flipV="1">
            <a:off x="13895839" y="7317911"/>
            <a:ext cx="0" cy="942049"/>
          </a:xfrm>
          <a:prstGeom prst="line">
            <a:avLst/>
          </a:prstGeom>
          <a:ln w="85725" cap="flat">
            <a:solidFill>
              <a:srgbClr val="408789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7" name="Group 7"/>
          <p:cNvGrpSpPr/>
          <p:nvPr/>
        </p:nvGrpSpPr>
        <p:grpSpPr>
          <a:xfrm>
            <a:off x="2836976" y="3061267"/>
            <a:ext cx="2942021" cy="4655383"/>
            <a:chOff x="0" y="0"/>
            <a:chExt cx="698500" cy="1105289"/>
          </a:xfrm>
        </p:grpSpPr>
        <p:sp>
          <p:nvSpPr>
            <p:cNvPr id="8" name="Freeform 8"/>
            <p:cNvSpPr/>
            <p:nvPr/>
          </p:nvSpPr>
          <p:spPr>
            <a:xfrm>
              <a:off x="0" y="4880"/>
              <a:ext cx="698500" cy="1095529"/>
            </a:xfrm>
            <a:custGeom>
              <a:avLst/>
              <a:gdLst/>
              <a:ahLst/>
              <a:cxnLst/>
              <a:rect l="l" t="t" r="r" b="b"/>
              <a:pathLst>
                <a:path w="698500" h="1095529">
                  <a:moveTo>
                    <a:pt x="364887" y="4218"/>
                  </a:moveTo>
                  <a:lnTo>
                    <a:pt x="682863" y="189222"/>
                  </a:lnTo>
                  <a:cubicBezTo>
                    <a:pt x="692544" y="194855"/>
                    <a:pt x="698500" y="205211"/>
                    <a:pt x="698500" y="216412"/>
                  </a:cubicBezTo>
                  <a:lnTo>
                    <a:pt x="698500" y="879118"/>
                  </a:lnTo>
                  <a:cubicBezTo>
                    <a:pt x="698500" y="890319"/>
                    <a:pt x="692544" y="900675"/>
                    <a:pt x="682863" y="906308"/>
                  </a:cubicBezTo>
                  <a:lnTo>
                    <a:pt x="364887" y="1091311"/>
                  </a:lnTo>
                  <a:cubicBezTo>
                    <a:pt x="355221" y="1096935"/>
                    <a:pt x="343279" y="1096935"/>
                    <a:pt x="333613" y="1091311"/>
                  </a:cubicBezTo>
                  <a:lnTo>
                    <a:pt x="15637" y="906308"/>
                  </a:lnTo>
                  <a:cubicBezTo>
                    <a:pt x="5956" y="900675"/>
                    <a:pt x="0" y="890319"/>
                    <a:pt x="0" y="879118"/>
                  </a:cubicBezTo>
                  <a:lnTo>
                    <a:pt x="0" y="216412"/>
                  </a:lnTo>
                  <a:cubicBezTo>
                    <a:pt x="0" y="205211"/>
                    <a:pt x="5956" y="194855"/>
                    <a:pt x="15637" y="189222"/>
                  </a:cubicBezTo>
                  <a:lnTo>
                    <a:pt x="333613" y="4218"/>
                  </a:lnTo>
                  <a:cubicBezTo>
                    <a:pt x="343279" y="-1406"/>
                    <a:pt x="355221" y="-1406"/>
                    <a:pt x="364887" y="4218"/>
                  </a:cubicBezTo>
                  <a:close/>
                </a:path>
              </a:pathLst>
            </a:custGeom>
            <a:solidFill>
              <a:srgbClr val="92BEBF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92075"/>
              <a:ext cx="698500" cy="87351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6032627" y="3061267"/>
            <a:ext cx="2942021" cy="4655383"/>
            <a:chOff x="0" y="0"/>
            <a:chExt cx="698500" cy="1105289"/>
          </a:xfrm>
        </p:grpSpPr>
        <p:sp>
          <p:nvSpPr>
            <p:cNvPr id="11" name="Freeform 11"/>
            <p:cNvSpPr/>
            <p:nvPr/>
          </p:nvSpPr>
          <p:spPr>
            <a:xfrm>
              <a:off x="0" y="4880"/>
              <a:ext cx="698500" cy="1095529"/>
            </a:xfrm>
            <a:custGeom>
              <a:avLst/>
              <a:gdLst/>
              <a:ahLst/>
              <a:cxnLst/>
              <a:rect l="l" t="t" r="r" b="b"/>
              <a:pathLst>
                <a:path w="698500" h="1095529">
                  <a:moveTo>
                    <a:pt x="364887" y="4218"/>
                  </a:moveTo>
                  <a:lnTo>
                    <a:pt x="682863" y="189222"/>
                  </a:lnTo>
                  <a:cubicBezTo>
                    <a:pt x="692544" y="194855"/>
                    <a:pt x="698500" y="205211"/>
                    <a:pt x="698500" y="216412"/>
                  </a:cubicBezTo>
                  <a:lnTo>
                    <a:pt x="698500" y="879118"/>
                  </a:lnTo>
                  <a:cubicBezTo>
                    <a:pt x="698500" y="890319"/>
                    <a:pt x="692544" y="900675"/>
                    <a:pt x="682863" y="906308"/>
                  </a:cubicBezTo>
                  <a:lnTo>
                    <a:pt x="364887" y="1091311"/>
                  </a:lnTo>
                  <a:cubicBezTo>
                    <a:pt x="355221" y="1096935"/>
                    <a:pt x="343279" y="1096935"/>
                    <a:pt x="333613" y="1091311"/>
                  </a:cubicBezTo>
                  <a:lnTo>
                    <a:pt x="15637" y="906308"/>
                  </a:lnTo>
                  <a:cubicBezTo>
                    <a:pt x="5956" y="900675"/>
                    <a:pt x="0" y="890319"/>
                    <a:pt x="0" y="879118"/>
                  </a:cubicBezTo>
                  <a:lnTo>
                    <a:pt x="0" y="216412"/>
                  </a:lnTo>
                  <a:cubicBezTo>
                    <a:pt x="0" y="205211"/>
                    <a:pt x="5956" y="194855"/>
                    <a:pt x="15637" y="189222"/>
                  </a:cubicBezTo>
                  <a:lnTo>
                    <a:pt x="333613" y="4218"/>
                  </a:lnTo>
                  <a:cubicBezTo>
                    <a:pt x="343279" y="-1406"/>
                    <a:pt x="355221" y="-1406"/>
                    <a:pt x="364887" y="4218"/>
                  </a:cubicBezTo>
                  <a:close/>
                </a:path>
              </a:pathLst>
            </a:custGeom>
            <a:solidFill>
              <a:srgbClr val="408789"/>
            </a:solidFill>
          </p:spPr>
        </p:sp>
        <p:sp>
          <p:nvSpPr>
            <p:cNvPr id="12" name="TextBox 12"/>
            <p:cNvSpPr txBox="1"/>
            <p:nvPr/>
          </p:nvSpPr>
          <p:spPr>
            <a:xfrm>
              <a:off x="0" y="92075"/>
              <a:ext cx="698500" cy="87351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9228278" y="3061267"/>
            <a:ext cx="2942021" cy="4655383"/>
            <a:chOff x="0" y="0"/>
            <a:chExt cx="698500" cy="1105289"/>
          </a:xfrm>
        </p:grpSpPr>
        <p:sp>
          <p:nvSpPr>
            <p:cNvPr id="14" name="Freeform 14"/>
            <p:cNvSpPr/>
            <p:nvPr/>
          </p:nvSpPr>
          <p:spPr>
            <a:xfrm>
              <a:off x="0" y="4880"/>
              <a:ext cx="698500" cy="1095529"/>
            </a:xfrm>
            <a:custGeom>
              <a:avLst/>
              <a:gdLst/>
              <a:ahLst/>
              <a:cxnLst/>
              <a:rect l="l" t="t" r="r" b="b"/>
              <a:pathLst>
                <a:path w="698500" h="1095529">
                  <a:moveTo>
                    <a:pt x="364887" y="4218"/>
                  </a:moveTo>
                  <a:lnTo>
                    <a:pt x="682863" y="189222"/>
                  </a:lnTo>
                  <a:cubicBezTo>
                    <a:pt x="692544" y="194855"/>
                    <a:pt x="698500" y="205211"/>
                    <a:pt x="698500" y="216412"/>
                  </a:cubicBezTo>
                  <a:lnTo>
                    <a:pt x="698500" y="879118"/>
                  </a:lnTo>
                  <a:cubicBezTo>
                    <a:pt x="698500" y="890319"/>
                    <a:pt x="692544" y="900675"/>
                    <a:pt x="682863" y="906308"/>
                  </a:cubicBezTo>
                  <a:lnTo>
                    <a:pt x="364887" y="1091311"/>
                  </a:lnTo>
                  <a:cubicBezTo>
                    <a:pt x="355221" y="1096935"/>
                    <a:pt x="343279" y="1096935"/>
                    <a:pt x="333613" y="1091311"/>
                  </a:cubicBezTo>
                  <a:lnTo>
                    <a:pt x="15637" y="906308"/>
                  </a:lnTo>
                  <a:cubicBezTo>
                    <a:pt x="5956" y="900675"/>
                    <a:pt x="0" y="890319"/>
                    <a:pt x="0" y="879118"/>
                  </a:cubicBezTo>
                  <a:lnTo>
                    <a:pt x="0" y="216412"/>
                  </a:lnTo>
                  <a:cubicBezTo>
                    <a:pt x="0" y="205211"/>
                    <a:pt x="5956" y="194855"/>
                    <a:pt x="15637" y="189222"/>
                  </a:cubicBezTo>
                  <a:lnTo>
                    <a:pt x="333613" y="4218"/>
                  </a:lnTo>
                  <a:cubicBezTo>
                    <a:pt x="343279" y="-1406"/>
                    <a:pt x="355221" y="-1406"/>
                    <a:pt x="364887" y="4218"/>
                  </a:cubicBezTo>
                  <a:close/>
                </a:path>
              </a:pathLst>
            </a:custGeom>
            <a:solidFill>
              <a:srgbClr val="639C9D"/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0" y="92075"/>
              <a:ext cx="698500" cy="87351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12423930" y="3061267"/>
            <a:ext cx="2942021" cy="4655383"/>
            <a:chOff x="0" y="0"/>
            <a:chExt cx="698500" cy="1105289"/>
          </a:xfrm>
        </p:grpSpPr>
        <p:sp>
          <p:nvSpPr>
            <p:cNvPr id="17" name="Freeform 17"/>
            <p:cNvSpPr/>
            <p:nvPr/>
          </p:nvSpPr>
          <p:spPr>
            <a:xfrm>
              <a:off x="0" y="4880"/>
              <a:ext cx="698500" cy="1095529"/>
            </a:xfrm>
            <a:custGeom>
              <a:avLst/>
              <a:gdLst/>
              <a:ahLst/>
              <a:cxnLst/>
              <a:rect l="l" t="t" r="r" b="b"/>
              <a:pathLst>
                <a:path w="698500" h="1095529">
                  <a:moveTo>
                    <a:pt x="364887" y="4218"/>
                  </a:moveTo>
                  <a:lnTo>
                    <a:pt x="682863" y="189222"/>
                  </a:lnTo>
                  <a:cubicBezTo>
                    <a:pt x="692544" y="194855"/>
                    <a:pt x="698500" y="205211"/>
                    <a:pt x="698500" y="216412"/>
                  </a:cubicBezTo>
                  <a:lnTo>
                    <a:pt x="698500" y="879118"/>
                  </a:lnTo>
                  <a:cubicBezTo>
                    <a:pt x="698500" y="890319"/>
                    <a:pt x="692544" y="900675"/>
                    <a:pt x="682863" y="906308"/>
                  </a:cubicBezTo>
                  <a:lnTo>
                    <a:pt x="364887" y="1091311"/>
                  </a:lnTo>
                  <a:cubicBezTo>
                    <a:pt x="355221" y="1096935"/>
                    <a:pt x="343279" y="1096935"/>
                    <a:pt x="333613" y="1091311"/>
                  </a:cubicBezTo>
                  <a:lnTo>
                    <a:pt x="15637" y="906308"/>
                  </a:lnTo>
                  <a:cubicBezTo>
                    <a:pt x="5956" y="900675"/>
                    <a:pt x="0" y="890319"/>
                    <a:pt x="0" y="879118"/>
                  </a:cubicBezTo>
                  <a:lnTo>
                    <a:pt x="0" y="216412"/>
                  </a:lnTo>
                  <a:cubicBezTo>
                    <a:pt x="0" y="205211"/>
                    <a:pt x="5956" y="194855"/>
                    <a:pt x="15637" y="189222"/>
                  </a:cubicBezTo>
                  <a:lnTo>
                    <a:pt x="333613" y="4218"/>
                  </a:lnTo>
                  <a:cubicBezTo>
                    <a:pt x="343279" y="-1406"/>
                    <a:pt x="355221" y="-1406"/>
                    <a:pt x="364887" y="4218"/>
                  </a:cubicBezTo>
                  <a:close/>
                </a:path>
              </a:pathLst>
            </a:custGeom>
            <a:solidFill>
              <a:srgbClr val="327576"/>
            </a:solidFill>
          </p:spPr>
        </p:sp>
        <p:sp>
          <p:nvSpPr>
            <p:cNvPr id="18" name="TextBox 18"/>
            <p:cNvSpPr txBox="1"/>
            <p:nvPr/>
          </p:nvSpPr>
          <p:spPr>
            <a:xfrm>
              <a:off x="0" y="92075"/>
              <a:ext cx="698500" cy="87351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3602091" y="8156608"/>
            <a:ext cx="1413586" cy="595054"/>
            <a:chOff x="0" y="0"/>
            <a:chExt cx="965428" cy="406400"/>
          </a:xfrm>
        </p:grpSpPr>
        <p:sp>
          <p:nvSpPr>
            <p:cNvPr id="20" name="Freeform 20"/>
            <p:cNvSpPr/>
            <p:nvPr/>
          </p:nvSpPr>
          <p:spPr>
            <a:xfrm>
              <a:off x="9074" y="0"/>
              <a:ext cx="947279" cy="406400"/>
            </a:xfrm>
            <a:custGeom>
              <a:avLst/>
              <a:gdLst/>
              <a:ahLst/>
              <a:cxnLst/>
              <a:rect l="l" t="t" r="r" b="b"/>
              <a:pathLst>
                <a:path w="947279" h="406400">
                  <a:moveTo>
                    <a:pt x="731246" y="0"/>
                  </a:moveTo>
                  <a:lnTo>
                    <a:pt x="216033" y="0"/>
                  </a:lnTo>
                  <a:cubicBezTo>
                    <a:pt x="202006" y="0"/>
                    <a:pt x="188554" y="5572"/>
                    <a:pt x="178635" y="15491"/>
                  </a:cubicBezTo>
                  <a:lnTo>
                    <a:pt x="6417" y="187709"/>
                  </a:lnTo>
                  <a:cubicBezTo>
                    <a:pt x="2308" y="191818"/>
                    <a:pt x="0" y="197390"/>
                    <a:pt x="0" y="203200"/>
                  </a:cubicBezTo>
                  <a:cubicBezTo>
                    <a:pt x="0" y="209010"/>
                    <a:pt x="2308" y="214582"/>
                    <a:pt x="6417" y="218691"/>
                  </a:cubicBezTo>
                  <a:lnTo>
                    <a:pt x="178635" y="390909"/>
                  </a:lnTo>
                  <a:cubicBezTo>
                    <a:pt x="188554" y="400828"/>
                    <a:pt x="202006" y="406400"/>
                    <a:pt x="216033" y="406400"/>
                  </a:cubicBezTo>
                  <a:lnTo>
                    <a:pt x="731246" y="406400"/>
                  </a:lnTo>
                  <a:cubicBezTo>
                    <a:pt x="745273" y="406400"/>
                    <a:pt x="758726" y="400828"/>
                    <a:pt x="768644" y="390909"/>
                  </a:cubicBezTo>
                  <a:lnTo>
                    <a:pt x="940863" y="218691"/>
                  </a:lnTo>
                  <a:cubicBezTo>
                    <a:pt x="944971" y="214582"/>
                    <a:pt x="947279" y="209010"/>
                    <a:pt x="947279" y="203200"/>
                  </a:cubicBezTo>
                  <a:cubicBezTo>
                    <a:pt x="947279" y="197390"/>
                    <a:pt x="944971" y="191818"/>
                    <a:pt x="940863" y="187709"/>
                  </a:cubicBezTo>
                  <a:lnTo>
                    <a:pt x="768644" y="15491"/>
                  </a:lnTo>
                  <a:cubicBezTo>
                    <a:pt x="758726" y="5572"/>
                    <a:pt x="745273" y="0"/>
                    <a:pt x="731246" y="0"/>
                  </a:cubicBezTo>
                  <a:close/>
                </a:path>
              </a:pathLst>
            </a:custGeom>
            <a:solidFill>
              <a:srgbClr val="92BEBF"/>
            </a:solidFill>
          </p:spPr>
        </p:sp>
        <p:sp>
          <p:nvSpPr>
            <p:cNvPr id="21" name="TextBox 21"/>
            <p:cNvSpPr txBox="1"/>
            <p:nvPr/>
          </p:nvSpPr>
          <p:spPr>
            <a:xfrm>
              <a:off x="152400" y="-47625"/>
              <a:ext cx="660628" cy="454025"/>
            </a:xfrm>
            <a:prstGeom prst="rect">
              <a:avLst/>
            </a:prstGeom>
          </p:spPr>
          <p:txBody>
            <a:bodyPr lIns="45575" tIns="45575" rIns="45575" bIns="45575" rtlCol="0" anchor="ctr"/>
            <a:lstStyle/>
            <a:p>
              <a:pPr algn="ctr">
                <a:lnSpc>
                  <a:spcPts val="2763"/>
                </a:lnSpc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6797743" y="8156608"/>
            <a:ext cx="1413586" cy="595054"/>
            <a:chOff x="0" y="0"/>
            <a:chExt cx="965428" cy="406400"/>
          </a:xfrm>
        </p:grpSpPr>
        <p:sp>
          <p:nvSpPr>
            <p:cNvPr id="23" name="Freeform 23"/>
            <p:cNvSpPr/>
            <p:nvPr/>
          </p:nvSpPr>
          <p:spPr>
            <a:xfrm>
              <a:off x="9074" y="0"/>
              <a:ext cx="947279" cy="406400"/>
            </a:xfrm>
            <a:custGeom>
              <a:avLst/>
              <a:gdLst/>
              <a:ahLst/>
              <a:cxnLst/>
              <a:rect l="l" t="t" r="r" b="b"/>
              <a:pathLst>
                <a:path w="947279" h="406400">
                  <a:moveTo>
                    <a:pt x="731246" y="0"/>
                  </a:moveTo>
                  <a:lnTo>
                    <a:pt x="216033" y="0"/>
                  </a:lnTo>
                  <a:cubicBezTo>
                    <a:pt x="202006" y="0"/>
                    <a:pt x="188554" y="5572"/>
                    <a:pt x="178635" y="15491"/>
                  </a:cubicBezTo>
                  <a:lnTo>
                    <a:pt x="6417" y="187709"/>
                  </a:lnTo>
                  <a:cubicBezTo>
                    <a:pt x="2308" y="191818"/>
                    <a:pt x="0" y="197390"/>
                    <a:pt x="0" y="203200"/>
                  </a:cubicBezTo>
                  <a:cubicBezTo>
                    <a:pt x="0" y="209010"/>
                    <a:pt x="2308" y="214582"/>
                    <a:pt x="6417" y="218691"/>
                  </a:cubicBezTo>
                  <a:lnTo>
                    <a:pt x="178635" y="390909"/>
                  </a:lnTo>
                  <a:cubicBezTo>
                    <a:pt x="188554" y="400828"/>
                    <a:pt x="202006" y="406400"/>
                    <a:pt x="216033" y="406400"/>
                  </a:cubicBezTo>
                  <a:lnTo>
                    <a:pt x="731246" y="406400"/>
                  </a:lnTo>
                  <a:cubicBezTo>
                    <a:pt x="745273" y="406400"/>
                    <a:pt x="758726" y="400828"/>
                    <a:pt x="768644" y="390909"/>
                  </a:cubicBezTo>
                  <a:lnTo>
                    <a:pt x="940863" y="218691"/>
                  </a:lnTo>
                  <a:cubicBezTo>
                    <a:pt x="944971" y="214582"/>
                    <a:pt x="947279" y="209010"/>
                    <a:pt x="947279" y="203200"/>
                  </a:cubicBezTo>
                  <a:cubicBezTo>
                    <a:pt x="947279" y="197390"/>
                    <a:pt x="944971" y="191818"/>
                    <a:pt x="940863" y="187709"/>
                  </a:cubicBezTo>
                  <a:lnTo>
                    <a:pt x="768644" y="15491"/>
                  </a:lnTo>
                  <a:cubicBezTo>
                    <a:pt x="758726" y="5572"/>
                    <a:pt x="745273" y="0"/>
                    <a:pt x="731246" y="0"/>
                  </a:cubicBezTo>
                  <a:close/>
                </a:path>
              </a:pathLst>
            </a:custGeom>
            <a:solidFill>
              <a:srgbClr val="408789"/>
            </a:solidFill>
          </p:spPr>
        </p:sp>
        <p:sp>
          <p:nvSpPr>
            <p:cNvPr id="24" name="TextBox 24"/>
            <p:cNvSpPr txBox="1"/>
            <p:nvPr/>
          </p:nvSpPr>
          <p:spPr>
            <a:xfrm>
              <a:off x="152400" y="-47625"/>
              <a:ext cx="660628" cy="454025"/>
            </a:xfrm>
            <a:prstGeom prst="rect">
              <a:avLst/>
            </a:prstGeom>
          </p:spPr>
          <p:txBody>
            <a:bodyPr lIns="45575" tIns="45575" rIns="45575" bIns="45575" rtlCol="0" anchor="ctr"/>
            <a:lstStyle/>
            <a:p>
              <a:pPr algn="ctr">
                <a:lnSpc>
                  <a:spcPts val="2763"/>
                </a:lnSpc>
              </a:pPr>
              <a:endParaRPr/>
            </a:p>
          </p:txBody>
        </p:sp>
      </p:grpSp>
      <p:grpSp>
        <p:nvGrpSpPr>
          <p:cNvPr id="25" name="Group 25"/>
          <p:cNvGrpSpPr/>
          <p:nvPr/>
        </p:nvGrpSpPr>
        <p:grpSpPr>
          <a:xfrm>
            <a:off x="9993394" y="8156608"/>
            <a:ext cx="1413586" cy="595054"/>
            <a:chOff x="0" y="0"/>
            <a:chExt cx="965428" cy="406400"/>
          </a:xfrm>
        </p:grpSpPr>
        <p:sp>
          <p:nvSpPr>
            <p:cNvPr id="26" name="Freeform 26"/>
            <p:cNvSpPr/>
            <p:nvPr/>
          </p:nvSpPr>
          <p:spPr>
            <a:xfrm>
              <a:off x="9074" y="0"/>
              <a:ext cx="947279" cy="406400"/>
            </a:xfrm>
            <a:custGeom>
              <a:avLst/>
              <a:gdLst/>
              <a:ahLst/>
              <a:cxnLst/>
              <a:rect l="l" t="t" r="r" b="b"/>
              <a:pathLst>
                <a:path w="947279" h="406400">
                  <a:moveTo>
                    <a:pt x="731246" y="0"/>
                  </a:moveTo>
                  <a:lnTo>
                    <a:pt x="216033" y="0"/>
                  </a:lnTo>
                  <a:cubicBezTo>
                    <a:pt x="202006" y="0"/>
                    <a:pt x="188554" y="5572"/>
                    <a:pt x="178635" y="15491"/>
                  </a:cubicBezTo>
                  <a:lnTo>
                    <a:pt x="6417" y="187709"/>
                  </a:lnTo>
                  <a:cubicBezTo>
                    <a:pt x="2308" y="191818"/>
                    <a:pt x="0" y="197390"/>
                    <a:pt x="0" y="203200"/>
                  </a:cubicBezTo>
                  <a:cubicBezTo>
                    <a:pt x="0" y="209010"/>
                    <a:pt x="2308" y="214582"/>
                    <a:pt x="6417" y="218691"/>
                  </a:cubicBezTo>
                  <a:lnTo>
                    <a:pt x="178635" y="390909"/>
                  </a:lnTo>
                  <a:cubicBezTo>
                    <a:pt x="188554" y="400828"/>
                    <a:pt x="202006" y="406400"/>
                    <a:pt x="216033" y="406400"/>
                  </a:cubicBezTo>
                  <a:lnTo>
                    <a:pt x="731246" y="406400"/>
                  </a:lnTo>
                  <a:cubicBezTo>
                    <a:pt x="745273" y="406400"/>
                    <a:pt x="758726" y="400828"/>
                    <a:pt x="768644" y="390909"/>
                  </a:cubicBezTo>
                  <a:lnTo>
                    <a:pt x="940863" y="218691"/>
                  </a:lnTo>
                  <a:cubicBezTo>
                    <a:pt x="944971" y="214582"/>
                    <a:pt x="947279" y="209010"/>
                    <a:pt x="947279" y="203200"/>
                  </a:cubicBezTo>
                  <a:cubicBezTo>
                    <a:pt x="947279" y="197390"/>
                    <a:pt x="944971" y="191818"/>
                    <a:pt x="940863" y="187709"/>
                  </a:cubicBezTo>
                  <a:lnTo>
                    <a:pt x="768644" y="15491"/>
                  </a:lnTo>
                  <a:cubicBezTo>
                    <a:pt x="758726" y="5572"/>
                    <a:pt x="745273" y="0"/>
                    <a:pt x="731246" y="0"/>
                  </a:cubicBezTo>
                  <a:close/>
                </a:path>
              </a:pathLst>
            </a:custGeom>
            <a:solidFill>
              <a:srgbClr val="639C9D"/>
            </a:solidFill>
          </p:spPr>
        </p:sp>
        <p:sp>
          <p:nvSpPr>
            <p:cNvPr id="27" name="TextBox 27"/>
            <p:cNvSpPr txBox="1"/>
            <p:nvPr/>
          </p:nvSpPr>
          <p:spPr>
            <a:xfrm>
              <a:off x="152400" y="-47625"/>
              <a:ext cx="660628" cy="454025"/>
            </a:xfrm>
            <a:prstGeom prst="rect">
              <a:avLst/>
            </a:prstGeom>
          </p:spPr>
          <p:txBody>
            <a:bodyPr lIns="45575" tIns="45575" rIns="45575" bIns="45575" rtlCol="0" anchor="ctr"/>
            <a:lstStyle/>
            <a:p>
              <a:pPr algn="ctr">
                <a:lnSpc>
                  <a:spcPts val="2763"/>
                </a:lnSpc>
              </a:pPr>
              <a:endParaRPr/>
            </a:p>
          </p:txBody>
        </p:sp>
      </p:grpSp>
      <p:grpSp>
        <p:nvGrpSpPr>
          <p:cNvPr id="28" name="Group 28"/>
          <p:cNvGrpSpPr/>
          <p:nvPr/>
        </p:nvGrpSpPr>
        <p:grpSpPr>
          <a:xfrm>
            <a:off x="13189045" y="8156608"/>
            <a:ext cx="1413586" cy="595054"/>
            <a:chOff x="0" y="0"/>
            <a:chExt cx="965428" cy="406400"/>
          </a:xfrm>
        </p:grpSpPr>
        <p:sp>
          <p:nvSpPr>
            <p:cNvPr id="29" name="Freeform 29"/>
            <p:cNvSpPr/>
            <p:nvPr/>
          </p:nvSpPr>
          <p:spPr>
            <a:xfrm>
              <a:off x="9074" y="0"/>
              <a:ext cx="947279" cy="406400"/>
            </a:xfrm>
            <a:custGeom>
              <a:avLst/>
              <a:gdLst/>
              <a:ahLst/>
              <a:cxnLst/>
              <a:rect l="l" t="t" r="r" b="b"/>
              <a:pathLst>
                <a:path w="947279" h="406400">
                  <a:moveTo>
                    <a:pt x="731246" y="0"/>
                  </a:moveTo>
                  <a:lnTo>
                    <a:pt x="216033" y="0"/>
                  </a:lnTo>
                  <a:cubicBezTo>
                    <a:pt x="202006" y="0"/>
                    <a:pt x="188554" y="5572"/>
                    <a:pt x="178635" y="15491"/>
                  </a:cubicBezTo>
                  <a:lnTo>
                    <a:pt x="6417" y="187709"/>
                  </a:lnTo>
                  <a:cubicBezTo>
                    <a:pt x="2308" y="191818"/>
                    <a:pt x="0" y="197390"/>
                    <a:pt x="0" y="203200"/>
                  </a:cubicBezTo>
                  <a:cubicBezTo>
                    <a:pt x="0" y="209010"/>
                    <a:pt x="2308" y="214582"/>
                    <a:pt x="6417" y="218691"/>
                  </a:cubicBezTo>
                  <a:lnTo>
                    <a:pt x="178635" y="390909"/>
                  </a:lnTo>
                  <a:cubicBezTo>
                    <a:pt x="188554" y="400828"/>
                    <a:pt x="202006" y="406400"/>
                    <a:pt x="216033" y="406400"/>
                  </a:cubicBezTo>
                  <a:lnTo>
                    <a:pt x="731246" y="406400"/>
                  </a:lnTo>
                  <a:cubicBezTo>
                    <a:pt x="745273" y="406400"/>
                    <a:pt x="758726" y="400828"/>
                    <a:pt x="768644" y="390909"/>
                  </a:cubicBezTo>
                  <a:lnTo>
                    <a:pt x="940863" y="218691"/>
                  </a:lnTo>
                  <a:cubicBezTo>
                    <a:pt x="944971" y="214582"/>
                    <a:pt x="947279" y="209010"/>
                    <a:pt x="947279" y="203200"/>
                  </a:cubicBezTo>
                  <a:cubicBezTo>
                    <a:pt x="947279" y="197390"/>
                    <a:pt x="944971" y="191818"/>
                    <a:pt x="940863" y="187709"/>
                  </a:cubicBezTo>
                  <a:lnTo>
                    <a:pt x="768644" y="15491"/>
                  </a:lnTo>
                  <a:cubicBezTo>
                    <a:pt x="758726" y="5572"/>
                    <a:pt x="745273" y="0"/>
                    <a:pt x="731246" y="0"/>
                  </a:cubicBezTo>
                  <a:close/>
                </a:path>
              </a:pathLst>
            </a:custGeom>
            <a:solidFill>
              <a:srgbClr val="327576"/>
            </a:solidFill>
          </p:spPr>
        </p:sp>
        <p:sp>
          <p:nvSpPr>
            <p:cNvPr id="30" name="TextBox 30"/>
            <p:cNvSpPr txBox="1"/>
            <p:nvPr/>
          </p:nvSpPr>
          <p:spPr>
            <a:xfrm>
              <a:off x="152400" y="-47625"/>
              <a:ext cx="660628" cy="454025"/>
            </a:xfrm>
            <a:prstGeom prst="rect">
              <a:avLst/>
            </a:prstGeom>
          </p:spPr>
          <p:txBody>
            <a:bodyPr lIns="45575" tIns="45575" rIns="45575" bIns="45575" rtlCol="0" anchor="ctr"/>
            <a:lstStyle/>
            <a:p>
              <a:pPr algn="ctr">
                <a:lnSpc>
                  <a:spcPts val="2763"/>
                </a:lnSpc>
              </a:pPr>
              <a:endParaRPr/>
            </a:p>
          </p:txBody>
        </p:sp>
      </p:grpSp>
      <p:sp>
        <p:nvSpPr>
          <p:cNvPr id="31" name="Freeform 31"/>
          <p:cNvSpPr/>
          <p:nvPr/>
        </p:nvSpPr>
        <p:spPr>
          <a:xfrm>
            <a:off x="2816296" y="3042578"/>
            <a:ext cx="3075746" cy="1726262"/>
          </a:xfrm>
          <a:custGeom>
            <a:avLst/>
            <a:gdLst/>
            <a:ahLst/>
            <a:cxnLst/>
            <a:rect l="l" t="t" r="r" b="b"/>
            <a:pathLst>
              <a:path w="3075746" h="1726262">
                <a:moveTo>
                  <a:pt x="0" y="0"/>
                </a:moveTo>
                <a:lnTo>
                  <a:pt x="3075746" y="0"/>
                </a:lnTo>
                <a:lnTo>
                  <a:pt x="3075746" y="1726262"/>
                </a:lnTo>
                <a:lnTo>
                  <a:pt x="0" y="172626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52000"/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32" name="Freeform 32"/>
          <p:cNvSpPr/>
          <p:nvPr/>
        </p:nvSpPr>
        <p:spPr>
          <a:xfrm>
            <a:off x="6006342" y="3042578"/>
            <a:ext cx="3075746" cy="1726262"/>
          </a:xfrm>
          <a:custGeom>
            <a:avLst/>
            <a:gdLst/>
            <a:ahLst/>
            <a:cxnLst/>
            <a:rect l="l" t="t" r="r" b="b"/>
            <a:pathLst>
              <a:path w="3075746" h="1726262">
                <a:moveTo>
                  <a:pt x="0" y="0"/>
                </a:moveTo>
                <a:lnTo>
                  <a:pt x="3075746" y="0"/>
                </a:lnTo>
                <a:lnTo>
                  <a:pt x="3075746" y="1726262"/>
                </a:lnTo>
                <a:lnTo>
                  <a:pt x="0" y="172626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52000"/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grpSp>
        <p:nvGrpSpPr>
          <p:cNvPr id="33" name="Group 33"/>
          <p:cNvGrpSpPr/>
          <p:nvPr/>
        </p:nvGrpSpPr>
        <p:grpSpPr>
          <a:xfrm>
            <a:off x="3594938" y="2643419"/>
            <a:ext cx="1436165" cy="1671173"/>
            <a:chOff x="0" y="0"/>
            <a:chExt cx="698500" cy="812800"/>
          </a:xfrm>
        </p:grpSpPr>
        <p:sp>
          <p:nvSpPr>
            <p:cNvPr id="34" name="Freeform 34"/>
            <p:cNvSpPr/>
            <p:nvPr/>
          </p:nvSpPr>
          <p:spPr>
            <a:xfrm>
              <a:off x="0" y="4998"/>
              <a:ext cx="698500" cy="802803"/>
            </a:xfrm>
            <a:custGeom>
              <a:avLst/>
              <a:gdLst/>
              <a:ahLst/>
              <a:cxnLst/>
              <a:rect l="l" t="t" r="r" b="b"/>
              <a:pathLst>
                <a:path w="698500" h="802803">
                  <a:moveTo>
                    <a:pt x="365267" y="4321"/>
                  </a:moveTo>
                  <a:lnTo>
                    <a:pt x="682483" y="188883"/>
                  </a:lnTo>
                  <a:cubicBezTo>
                    <a:pt x="692400" y="194653"/>
                    <a:pt x="698500" y="205260"/>
                    <a:pt x="698500" y="216733"/>
                  </a:cubicBezTo>
                  <a:lnTo>
                    <a:pt x="698500" y="586071"/>
                  </a:lnTo>
                  <a:cubicBezTo>
                    <a:pt x="698500" y="597544"/>
                    <a:pt x="692400" y="608151"/>
                    <a:pt x="682483" y="613921"/>
                  </a:cubicBezTo>
                  <a:lnTo>
                    <a:pt x="365267" y="798483"/>
                  </a:lnTo>
                  <a:cubicBezTo>
                    <a:pt x="355366" y="804244"/>
                    <a:pt x="343134" y="804244"/>
                    <a:pt x="333233" y="798483"/>
                  </a:cubicBezTo>
                  <a:lnTo>
                    <a:pt x="16017" y="613921"/>
                  </a:lnTo>
                  <a:cubicBezTo>
                    <a:pt x="6100" y="608151"/>
                    <a:pt x="0" y="597544"/>
                    <a:pt x="0" y="586071"/>
                  </a:cubicBezTo>
                  <a:lnTo>
                    <a:pt x="0" y="216733"/>
                  </a:lnTo>
                  <a:cubicBezTo>
                    <a:pt x="0" y="205260"/>
                    <a:pt x="6100" y="194653"/>
                    <a:pt x="16017" y="188883"/>
                  </a:cubicBezTo>
                  <a:lnTo>
                    <a:pt x="333233" y="4321"/>
                  </a:lnTo>
                  <a:cubicBezTo>
                    <a:pt x="343134" y="-1440"/>
                    <a:pt x="355366" y="-1440"/>
                    <a:pt x="365267" y="4321"/>
                  </a:cubicBezTo>
                  <a:close/>
                </a:path>
              </a:pathLst>
            </a:custGeom>
            <a:solidFill>
              <a:srgbClr val="FFFFFF"/>
            </a:solidFill>
            <a:ln w="76200" cap="sq">
              <a:solidFill>
                <a:srgbClr val="639C9D"/>
              </a:solidFill>
              <a:prstDash val="solid"/>
              <a:miter/>
            </a:ln>
          </p:spPr>
        </p:sp>
        <p:sp>
          <p:nvSpPr>
            <p:cNvPr id="35" name="TextBox 35"/>
            <p:cNvSpPr txBox="1"/>
            <p:nvPr/>
          </p:nvSpPr>
          <p:spPr>
            <a:xfrm>
              <a:off x="0" y="92075"/>
              <a:ext cx="698500" cy="581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/>
            </a:p>
          </p:txBody>
        </p:sp>
      </p:grpSp>
      <p:grpSp>
        <p:nvGrpSpPr>
          <p:cNvPr id="36" name="Group 36"/>
          <p:cNvGrpSpPr/>
          <p:nvPr/>
        </p:nvGrpSpPr>
        <p:grpSpPr>
          <a:xfrm>
            <a:off x="6784984" y="2643419"/>
            <a:ext cx="1436165" cy="1671173"/>
            <a:chOff x="0" y="0"/>
            <a:chExt cx="698500" cy="812800"/>
          </a:xfrm>
        </p:grpSpPr>
        <p:sp>
          <p:nvSpPr>
            <p:cNvPr id="37" name="Freeform 37"/>
            <p:cNvSpPr/>
            <p:nvPr/>
          </p:nvSpPr>
          <p:spPr>
            <a:xfrm>
              <a:off x="0" y="4998"/>
              <a:ext cx="698500" cy="802803"/>
            </a:xfrm>
            <a:custGeom>
              <a:avLst/>
              <a:gdLst/>
              <a:ahLst/>
              <a:cxnLst/>
              <a:rect l="l" t="t" r="r" b="b"/>
              <a:pathLst>
                <a:path w="698500" h="802803">
                  <a:moveTo>
                    <a:pt x="365267" y="4321"/>
                  </a:moveTo>
                  <a:lnTo>
                    <a:pt x="682483" y="188883"/>
                  </a:lnTo>
                  <a:cubicBezTo>
                    <a:pt x="692400" y="194653"/>
                    <a:pt x="698500" y="205260"/>
                    <a:pt x="698500" y="216733"/>
                  </a:cubicBezTo>
                  <a:lnTo>
                    <a:pt x="698500" y="586071"/>
                  </a:lnTo>
                  <a:cubicBezTo>
                    <a:pt x="698500" y="597544"/>
                    <a:pt x="692400" y="608151"/>
                    <a:pt x="682483" y="613921"/>
                  </a:cubicBezTo>
                  <a:lnTo>
                    <a:pt x="365267" y="798483"/>
                  </a:lnTo>
                  <a:cubicBezTo>
                    <a:pt x="355366" y="804244"/>
                    <a:pt x="343134" y="804244"/>
                    <a:pt x="333233" y="798483"/>
                  </a:cubicBezTo>
                  <a:lnTo>
                    <a:pt x="16017" y="613921"/>
                  </a:lnTo>
                  <a:cubicBezTo>
                    <a:pt x="6100" y="608151"/>
                    <a:pt x="0" y="597544"/>
                    <a:pt x="0" y="586071"/>
                  </a:cubicBezTo>
                  <a:lnTo>
                    <a:pt x="0" y="216733"/>
                  </a:lnTo>
                  <a:cubicBezTo>
                    <a:pt x="0" y="205260"/>
                    <a:pt x="6100" y="194653"/>
                    <a:pt x="16017" y="188883"/>
                  </a:cubicBezTo>
                  <a:lnTo>
                    <a:pt x="333233" y="4321"/>
                  </a:lnTo>
                  <a:cubicBezTo>
                    <a:pt x="343134" y="-1440"/>
                    <a:pt x="355366" y="-1440"/>
                    <a:pt x="365267" y="4321"/>
                  </a:cubicBezTo>
                  <a:close/>
                </a:path>
              </a:pathLst>
            </a:custGeom>
            <a:solidFill>
              <a:srgbClr val="FFFFFF"/>
            </a:solidFill>
            <a:ln w="76200" cap="sq">
              <a:solidFill>
                <a:srgbClr val="408789"/>
              </a:solidFill>
              <a:prstDash val="solid"/>
              <a:miter/>
            </a:ln>
          </p:spPr>
        </p:sp>
        <p:sp>
          <p:nvSpPr>
            <p:cNvPr id="38" name="TextBox 38"/>
            <p:cNvSpPr txBox="1"/>
            <p:nvPr/>
          </p:nvSpPr>
          <p:spPr>
            <a:xfrm>
              <a:off x="0" y="92075"/>
              <a:ext cx="698500" cy="581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07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39" name="Freeform 39"/>
          <p:cNvSpPr/>
          <p:nvPr/>
        </p:nvSpPr>
        <p:spPr>
          <a:xfrm>
            <a:off x="8105176" y="9827987"/>
            <a:ext cx="2077648" cy="959467"/>
          </a:xfrm>
          <a:custGeom>
            <a:avLst/>
            <a:gdLst/>
            <a:ahLst/>
            <a:cxnLst/>
            <a:rect l="l" t="t" r="r" b="b"/>
            <a:pathLst>
              <a:path w="2077648" h="959467">
                <a:moveTo>
                  <a:pt x="0" y="0"/>
                </a:moveTo>
                <a:lnTo>
                  <a:pt x="2077648" y="0"/>
                </a:lnTo>
                <a:lnTo>
                  <a:pt x="2077648" y="959467"/>
                </a:lnTo>
                <a:lnTo>
                  <a:pt x="0" y="95946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 r="-59838" b="-615486"/>
            </a:stretch>
          </a:blipFill>
        </p:spPr>
      </p:sp>
      <p:sp>
        <p:nvSpPr>
          <p:cNvPr id="40" name="AutoShape 40"/>
          <p:cNvSpPr/>
          <p:nvPr/>
        </p:nvSpPr>
        <p:spPr>
          <a:xfrm>
            <a:off x="1515899" y="9285348"/>
            <a:ext cx="15256203" cy="0"/>
          </a:xfrm>
          <a:prstGeom prst="line">
            <a:avLst/>
          </a:prstGeom>
          <a:ln w="9525" cap="flat">
            <a:solidFill>
              <a:srgbClr val="235A5B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1" name="Freeform 41"/>
          <p:cNvSpPr/>
          <p:nvPr/>
        </p:nvSpPr>
        <p:spPr>
          <a:xfrm>
            <a:off x="-892036" y="-365782"/>
            <a:ext cx="2618776" cy="1135894"/>
          </a:xfrm>
          <a:custGeom>
            <a:avLst/>
            <a:gdLst/>
            <a:ahLst/>
            <a:cxnLst/>
            <a:rect l="l" t="t" r="r" b="b"/>
            <a:pathLst>
              <a:path w="2618776" h="1135894">
                <a:moveTo>
                  <a:pt x="0" y="0"/>
                </a:moveTo>
                <a:lnTo>
                  <a:pt x="2618776" y="0"/>
                </a:lnTo>
                <a:lnTo>
                  <a:pt x="2618776" y="1135894"/>
                </a:lnTo>
                <a:lnTo>
                  <a:pt x="0" y="113589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42" name="Freeform 42"/>
          <p:cNvSpPr/>
          <p:nvPr/>
        </p:nvSpPr>
        <p:spPr>
          <a:xfrm>
            <a:off x="17259300" y="1259350"/>
            <a:ext cx="2198996" cy="690851"/>
          </a:xfrm>
          <a:custGeom>
            <a:avLst/>
            <a:gdLst/>
            <a:ahLst/>
            <a:cxnLst/>
            <a:rect l="l" t="t" r="r" b="b"/>
            <a:pathLst>
              <a:path w="2198996" h="690851">
                <a:moveTo>
                  <a:pt x="0" y="0"/>
                </a:moveTo>
                <a:lnTo>
                  <a:pt x="2198996" y="0"/>
                </a:lnTo>
                <a:lnTo>
                  <a:pt x="2198996" y="690851"/>
                </a:lnTo>
                <a:lnTo>
                  <a:pt x="0" y="690851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43" name="Freeform 43"/>
          <p:cNvSpPr/>
          <p:nvPr/>
        </p:nvSpPr>
        <p:spPr>
          <a:xfrm>
            <a:off x="9205912" y="3042578"/>
            <a:ext cx="3075746" cy="1726262"/>
          </a:xfrm>
          <a:custGeom>
            <a:avLst/>
            <a:gdLst/>
            <a:ahLst/>
            <a:cxnLst/>
            <a:rect l="l" t="t" r="r" b="b"/>
            <a:pathLst>
              <a:path w="3075746" h="1726262">
                <a:moveTo>
                  <a:pt x="0" y="0"/>
                </a:moveTo>
                <a:lnTo>
                  <a:pt x="3075746" y="0"/>
                </a:lnTo>
                <a:lnTo>
                  <a:pt x="3075746" y="1726262"/>
                </a:lnTo>
                <a:lnTo>
                  <a:pt x="0" y="172626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52000"/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grpSp>
        <p:nvGrpSpPr>
          <p:cNvPr id="44" name="Group 44"/>
          <p:cNvGrpSpPr/>
          <p:nvPr/>
        </p:nvGrpSpPr>
        <p:grpSpPr>
          <a:xfrm>
            <a:off x="9984554" y="2643419"/>
            <a:ext cx="1436165" cy="1671173"/>
            <a:chOff x="0" y="0"/>
            <a:chExt cx="698500" cy="812800"/>
          </a:xfrm>
        </p:grpSpPr>
        <p:sp>
          <p:nvSpPr>
            <p:cNvPr id="45" name="Freeform 45"/>
            <p:cNvSpPr/>
            <p:nvPr/>
          </p:nvSpPr>
          <p:spPr>
            <a:xfrm>
              <a:off x="0" y="4998"/>
              <a:ext cx="698500" cy="802803"/>
            </a:xfrm>
            <a:custGeom>
              <a:avLst/>
              <a:gdLst/>
              <a:ahLst/>
              <a:cxnLst/>
              <a:rect l="l" t="t" r="r" b="b"/>
              <a:pathLst>
                <a:path w="698500" h="802803">
                  <a:moveTo>
                    <a:pt x="365267" y="4321"/>
                  </a:moveTo>
                  <a:lnTo>
                    <a:pt x="682483" y="188883"/>
                  </a:lnTo>
                  <a:cubicBezTo>
                    <a:pt x="692400" y="194653"/>
                    <a:pt x="698500" y="205260"/>
                    <a:pt x="698500" y="216733"/>
                  </a:cubicBezTo>
                  <a:lnTo>
                    <a:pt x="698500" y="586071"/>
                  </a:lnTo>
                  <a:cubicBezTo>
                    <a:pt x="698500" y="597544"/>
                    <a:pt x="692400" y="608151"/>
                    <a:pt x="682483" y="613921"/>
                  </a:cubicBezTo>
                  <a:lnTo>
                    <a:pt x="365267" y="798483"/>
                  </a:lnTo>
                  <a:cubicBezTo>
                    <a:pt x="355366" y="804244"/>
                    <a:pt x="343134" y="804244"/>
                    <a:pt x="333233" y="798483"/>
                  </a:cubicBezTo>
                  <a:lnTo>
                    <a:pt x="16017" y="613921"/>
                  </a:lnTo>
                  <a:cubicBezTo>
                    <a:pt x="6100" y="608151"/>
                    <a:pt x="0" y="597544"/>
                    <a:pt x="0" y="586071"/>
                  </a:cubicBezTo>
                  <a:lnTo>
                    <a:pt x="0" y="216733"/>
                  </a:lnTo>
                  <a:cubicBezTo>
                    <a:pt x="0" y="205260"/>
                    <a:pt x="6100" y="194653"/>
                    <a:pt x="16017" y="188883"/>
                  </a:cubicBezTo>
                  <a:lnTo>
                    <a:pt x="333233" y="4321"/>
                  </a:lnTo>
                  <a:cubicBezTo>
                    <a:pt x="343134" y="-1440"/>
                    <a:pt x="355366" y="-1440"/>
                    <a:pt x="365267" y="4321"/>
                  </a:cubicBezTo>
                  <a:close/>
                </a:path>
              </a:pathLst>
            </a:custGeom>
            <a:solidFill>
              <a:srgbClr val="FFFFFF"/>
            </a:solidFill>
            <a:ln w="76200" cap="sq">
              <a:solidFill>
                <a:srgbClr val="639C9D"/>
              </a:solidFill>
              <a:prstDash val="solid"/>
              <a:miter/>
            </a:ln>
          </p:spPr>
        </p:sp>
        <p:sp>
          <p:nvSpPr>
            <p:cNvPr id="46" name="TextBox 46"/>
            <p:cNvSpPr txBox="1"/>
            <p:nvPr/>
          </p:nvSpPr>
          <p:spPr>
            <a:xfrm>
              <a:off x="0" y="92075"/>
              <a:ext cx="698500" cy="581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07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47" name="Freeform 47"/>
          <p:cNvSpPr/>
          <p:nvPr/>
        </p:nvSpPr>
        <p:spPr>
          <a:xfrm>
            <a:off x="12395958" y="3042578"/>
            <a:ext cx="3075746" cy="1726262"/>
          </a:xfrm>
          <a:custGeom>
            <a:avLst/>
            <a:gdLst/>
            <a:ahLst/>
            <a:cxnLst/>
            <a:rect l="l" t="t" r="r" b="b"/>
            <a:pathLst>
              <a:path w="3075746" h="1726262">
                <a:moveTo>
                  <a:pt x="0" y="0"/>
                </a:moveTo>
                <a:lnTo>
                  <a:pt x="3075746" y="0"/>
                </a:lnTo>
                <a:lnTo>
                  <a:pt x="3075746" y="1726262"/>
                </a:lnTo>
                <a:lnTo>
                  <a:pt x="0" y="172626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52000"/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grpSp>
        <p:nvGrpSpPr>
          <p:cNvPr id="48" name="Group 48"/>
          <p:cNvGrpSpPr/>
          <p:nvPr/>
        </p:nvGrpSpPr>
        <p:grpSpPr>
          <a:xfrm>
            <a:off x="13174600" y="2643419"/>
            <a:ext cx="1436165" cy="1671173"/>
            <a:chOff x="0" y="0"/>
            <a:chExt cx="698500" cy="812800"/>
          </a:xfrm>
        </p:grpSpPr>
        <p:sp>
          <p:nvSpPr>
            <p:cNvPr id="49" name="Freeform 49"/>
            <p:cNvSpPr/>
            <p:nvPr/>
          </p:nvSpPr>
          <p:spPr>
            <a:xfrm>
              <a:off x="0" y="4998"/>
              <a:ext cx="698500" cy="802803"/>
            </a:xfrm>
            <a:custGeom>
              <a:avLst/>
              <a:gdLst/>
              <a:ahLst/>
              <a:cxnLst/>
              <a:rect l="l" t="t" r="r" b="b"/>
              <a:pathLst>
                <a:path w="698500" h="802803">
                  <a:moveTo>
                    <a:pt x="365267" y="4321"/>
                  </a:moveTo>
                  <a:lnTo>
                    <a:pt x="682483" y="188883"/>
                  </a:lnTo>
                  <a:cubicBezTo>
                    <a:pt x="692400" y="194653"/>
                    <a:pt x="698500" y="205260"/>
                    <a:pt x="698500" y="216733"/>
                  </a:cubicBezTo>
                  <a:lnTo>
                    <a:pt x="698500" y="586071"/>
                  </a:lnTo>
                  <a:cubicBezTo>
                    <a:pt x="698500" y="597544"/>
                    <a:pt x="692400" y="608151"/>
                    <a:pt x="682483" y="613921"/>
                  </a:cubicBezTo>
                  <a:lnTo>
                    <a:pt x="365267" y="798483"/>
                  </a:lnTo>
                  <a:cubicBezTo>
                    <a:pt x="355366" y="804244"/>
                    <a:pt x="343134" y="804244"/>
                    <a:pt x="333233" y="798483"/>
                  </a:cubicBezTo>
                  <a:lnTo>
                    <a:pt x="16017" y="613921"/>
                  </a:lnTo>
                  <a:cubicBezTo>
                    <a:pt x="6100" y="608151"/>
                    <a:pt x="0" y="597544"/>
                    <a:pt x="0" y="586071"/>
                  </a:cubicBezTo>
                  <a:lnTo>
                    <a:pt x="0" y="216733"/>
                  </a:lnTo>
                  <a:cubicBezTo>
                    <a:pt x="0" y="205260"/>
                    <a:pt x="6100" y="194653"/>
                    <a:pt x="16017" y="188883"/>
                  </a:cubicBezTo>
                  <a:lnTo>
                    <a:pt x="333233" y="4321"/>
                  </a:lnTo>
                  <a:cubicBezTo>
                    <a:pt x="343134" y="-1440"/>
                    <a:pt x="355366" y="-1440"/>
                    <a:pt x="365267" y="4321"/>
                  </a:cubicBezTo>
                  <a:close/>
                </a:path>
              </a:pathLst>
            </a:custGeom>
            <a:solidFill>
              <a:srgbClr val="FFFFFF"/>
            </a:solidFill>
            <a:ln w="76200" cap="sq">
              <a:solidFill>
                <a:srgbClr val="408789"/>
              </a:solidFill>
              <a:prstDash val="solid"/>
              <a:miter/>
            </a:ln>
          </p:spPr>
        </p:sp>
        <p:sp>
          <p:nvSpPr>
            <p:cNvPr id="50" name="TextBox 50"/>
            <p:cNvSpPr txBox="1"/>
            <p:nvPr/>
          </p:nvSpPr>
          <p:spPr>
            <a:xfrm>
              <a:off x="0" y="92075"/>
              <a:ext cx="698500" cy="581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07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3" name="Freeform 53"/>
          <p:cNvSpPr/>
          <p:nvPr/>
        </p:nvSpPr>
        <p:spPr>
          <a:xfrm>
            <a:off x="6942263" y="3263639"/>
            <a:ext cx="1034925" cy="578264"/>
          </a:xfrm>
          <a:custGeom>
            <a:avLst/>
            <a:gdLst/>
            <a:ahLst/>
            <a:cxnLst/>
            <a:rect l="l" t="t" r="r" b="b"/>
            <a:pathLst>
              <a:path w="1034925" h="578264">
                <a:moveTo>
                  <a:pt x="0" y="0"/>
                </a:moveTo>
                <a:lnTo>
                  <a:pt x="1034925" y="0"/>
                </a:lnTo>
                <a:lnTo>
                  <a:pt x="1034925" y="578265"/>
                </a:lnTo>
                <a:lnTo>
                  <a:pt x="0" y="578265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xmlns="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55" name="TextBox 55"/>
          <p:cNvSpPr txBox="1"/>
          <p:nvPr/>
        </p:nvSpPr>
        <p:spPr>
          <a:xfrm>
            <a:off x="12724924" y="4561111"/>
            <a:ext cx="2328935" cy="14875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ctr">
              <a:lnSpc>
                <a:spcPts val="2940"/>
              </a:lnSpc>
              <a:spcBef>
                <a:spcPct val="0"/>
              </a:spcBef>
            </a:pPr>
            <a:r>
              <a:rPr lang="tr-TR" sz="2100" b="1" spc="67" dirty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Yassı Çelik Tabanlı Katma Değerli Ürün Üretimi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9549660" y="4608279"/>
            <a:ext cx="2328935" cy="18278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ctr">
              <a:lnSpc>
                <a:spcPts val="2940"/>
              </a:lnSpc>
              <a:spcBef>
                <a:spcPct val="0"/>
              </a:spcBef>
            </a:pPr>
            <a:r>
              <a:rPr lang="tr-TR" sz="2100" b="1" spc="67" dirty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Su Ürünleri Üretimi ve/veya Katma Değerli Ürün İşleme Tesisi</a:t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3980753" y="8227440"/>
            <a:ext cx="656263" cy="4057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400" b="1" spc="10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01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7176404" y="8227440"/>
            <a:ext cx="656263" cy="4057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400" b="1" spc="10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02</a:t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10372056" y="8227440"/>
            <a:ext cx="656263" cy="4057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400" b="1" spc="10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03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13567707" y="8227440"/>
            <a:ext cx="656263" cy="4057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400" b="1" spc="10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04</a:t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3141717" y="5095875"/>
            <a:ext cx="2328935" cy="11035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ctr">
              <a:lnSpc>
                <a:spcPts val="2940"/>
              </a:lnSpc>
              <a:spcBef>
                <a:spcPct val="0"/>
              </a:spcBef>
            </a:pPr>
            <a:r>
              <a:rPr lang="tr-TR" sz="2100" b="1" spc="67" dirty="0" smtClean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Doğa Temelli Turizm Yatırımları</a:t>
            </a:r>
            <a:endParaRPr lang="en-US" sz="2100" b="1" spc="67" dirty="0">
              <a:solidFill>
                <a:srgbClr val="FFFFFF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  <p:sp>
        <p:nvSpPr>
          <p:cNvPr id="62" name="TextBox 62"/>
          <p:cNvSpPr txBox="1"/>
          <p:nvPr/>
        </p:nvSpPr>
        <p:spPr>
          <a:xfrm>
            <a:off x="6340069" y="4441979"/>
            <a:ext cx="2328935" cy="25949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ctr">
              <a:lnSpc>
                <a:spcPts val="2940"/>
              </a:lnSpc>
              <a:spcBef>
                <a:spcPct val="0"/>
              </a:spcBef>
            </a:pPr>
            <a:r>
              <a:rPr lang="tr-TR" sz="2100" b="1" spc="67" dirty="0" smtClean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Endüstriyel Orman Ürünleri ile Ahşap/</a:t>
            </a:r>
            <a:r>
              <a:rPr lang="tr-TR" sz="2100" b="1" spc="67" dirty="0" err="1" smtClean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Kompozit</a:t>
            </a:r>
            <a:r>
              <a:rPr lang="tr-TR" sz="2100" b="1" spc="67" dirty="0" smtClean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 Esaslı Katma Değerli Ürünler Üretimi</a:t>
            </a:r>
            <a:endParaRPr lang="tr-TR" sz="2100" b="1" spc="67" dirty="0">
              <a:solidFill>
                <a:srgbClr val="FFFFFF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  <p:sp>
        <p:nvSpPr>
          <p:cNvPr id="63" name="TextBox 63"/>
          <p:cNvSpPr txBox="1"/>
          <p:nvPr/>
        </p:nvSpPr>
        <p:spPr>
          <a:xfrm>
            <a:off x="1515899" y="9411166"/>
            <a:ext cx="3680725" cy="3450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913"/>
              </a:lnSpc>
            </a:pPr>
            <a:r>
              <a:rPr lang="en-US" sz="1879" b="1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Batı Karadeniz Kalkınma Ajansı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3321429" y="173590"/>
            <a:ext cx="11094236" cy="14362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1" indent="0" algn="ctr">
              <a:lnSpc>
                <a:spcPts val="5599"/>
              </a:lnSpc>
              <a:spcBef>
                <a:spcPct val="0"/>
              </a:spcBef>
            </a:pPr>
            <a:r>
              <a:rPr lang="tr-TR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ZONGULDAK</a:t>
            </a:r>
            <a:r>
              <a:rPr lang="en-US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 </a:t>
            </a:r>
            <a:r>
              <a:rPr lang="tr-TR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İ</a:t>
            </a:r>
            <a:r>
              <a:rPr lang="en-US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L</a:t>
            </a:r>
            <a:r>
              <a:rPr lang="tr-TR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İ</a:t>
            </a:r>
            <a:r>
              <a:rPr lang="en-US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 </a:t>
            </a:r>
            <a:r>
              <a:rPr lang="tr-TR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İ</a:t>
            </a:r>
            <a:r>
              <a:rPr lang="en-US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Ç</a:t>
            </a:r>
            <a:r>
              <a:rPr lang="tr-TR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İ</a:t>
            </a:r>
            <a:r>
              <a:rPr lang="en-US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N </a:t>
            </a:r>
            <a:r>
              <a:rPr lang="en-US" sz="3999" b="1" spc="167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YEREL KALKINMA </a:t>
            </a:r>
            <a:r>
              <a:rPr lang="en-US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HAMLES</a:t>
            </a:r>
            <a:r>
              <a:rPr lang="tr-TR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İ</a:t>
            </a:r>
            <a:r>
              <a:rPr lang="en-US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 </a:t>
            </a:r>
            <a:r>
              <a:rPr lang="en-US" sz="3999" b="1" spc="167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YATIRIM KONULARI</a:t>
            </a:r>
          </a:p>
        </p:txBody>
      </p:sp>
      <p:sp>
        <p:nvSpPr>
          <p:cNvPr id="66" name="Freeform 66"/>
          <p:cNvSpPr/>
          <p:nvPr/>
        </p:nvSpPr>
        <p:spPr>
          <a:xfrm>
            <a:off x="179467" y="8851400"/>
            <a:ext cx="1131201" cy="857799"/>
          </a:xfrm>
          <a:custGeom>
            <a:avLst/>
            <a:gdLst/>
            <a:ahLst/>
            <a:cxnLst/>
            <a:rect l="l" t="t" r="r" b="b"/>
            <a:pathLst>
              <a:path w="1131201" h="857799">
                <a:moveTo>
                  <a:pt x="0" y="0"/>
                </a:moveTo>
                <a:lnTo>
                  <a:pt x="1131200" y="0"/>
                </a:lnTo>
                <a:lnTo>
                  <a:pt x="1131200" y="857799"/>
                </a:lnTo>
                <a:lnTo>
                  <a:pt x="0" y="857799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/>
            </a:stretch>
          </a:blipFill>
        </p:spPr>
      </p:sp>
      <p:sp>
        <p:nvSpPr>
          <p:cNvPr id="68" name="Rectangle 1"/>
          <p:cNvSpPr>
            <a:spLocks noChangeArrowheads="1"/>
          </p:cNvSpPr>
          <p:nvPr/>
        </p:nvSpPr>
        <p:spPr bwMode="auto">
          <a:xfrm>
            <a:off x="0" y="0"/>
            <a:ext cx="1828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tr-TR"/>
          </a:p>
        </p:txBody>
      </p:sp>
      <p:pic>
        <p:nvPicPr>
          <p:cNvPr id="51" name="Resim 50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3789703" y="2996555"/>
            <a:ext cx="1002829" cy="961617"/>
          </a:xfrm>
          <a:prstGeom prst="rect">
            <a:avLst/>
          </a:prstGeom>
        </p:spPr>
      </p:pic>
      <p:pic>
        <p:nvPicPr>
          <p:cNvPr id="2050" name="Picture 2" descr="Fish Icons - Free SVG &amp; PNG Fish Images - Noun Project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2861" y="2998418"/>
            <a:ext cx="1002532" cy="1002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Resim 66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40829" y="3002784"/>
            <a:ext cx="974836" cy="974836"/>
          </a:xfrm>
          <a:prstGeom prst="rect">
            <a:avLst/>
          </a:prstGeom>
        </p:spPr>
      </p:pic>
      <p:sp>
        <p:nvSpPr>
          <p:cNvPr id="69" name="TextBox 78"/>
          <p:cNvSpPr txBox="1"/>
          <p:nvPr/>
        </p:nvSpPr>
        <p:spPr>
          <a:xfrm>
            <a:off x="12326890" y="9411166"/>
            <a:ext cx="4895288" cy="3718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2913"/>
              </a:lnSpc>
            </a:pPr>
            <a:r>
              <a:rPr lang="en-US" sz="1879" b="1" dirty="0" err="1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Yerel</a:t>
            </a:r>
            <a:r>
              <a:rPr lang="en-US" sz="1879" b="1" dirty="0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 Kalkınma </a:t>
            </a:r>
            <a:r>
              <a:rPr lang="en-US" sz="1879" b="1" dirty="0" err="1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Hamlesi</a:t>
            </a:r>
            <a:r>
              <a:rPr lang="en-US" sz="1879" b="1" dirty="0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 2026 - </a:t>
            </a:r>
            <a:r>
              <a:rPr lang="tr-TR" sz="1879" b="1" dirty="0" smtClean="0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Zonguldak</a:t>
            </a:r>
            <a:endParaRPr lang="en-US" sz="1879" b="1" dirty="0">
              <a:solidFill>
                <a:srgbClr val="235A5B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</p:spTree>
    <p:extLst>
      <p:ext uri="{BB962C8B-B14F-4D97-AF65-F5344CB8AC3E}">
        <p14:creationId xmlns:p14="http://schemas.microsoft.com/office/powerpoint/2010/main" val="1274069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8105176" y="9827987"/>
            <a:ext cx="2077648" cy="959467"/>
          </a:xfrm>
          <a:custGeom>
            <a:avLst/>
            <a:gdLst/>
            <a:ahLst/>
            <a:cxnLst/>
            <a:rect l="l" t="t" r="r" b="b"/>
            <a:pathLst>
              <a:path w="2077648" h="959467">
                <a:moveTo>
                  <a:pt x="0" y="0"/>
                </a:moveTo>
                <a:lnTo>
                  <a:pt x="2077648" y="0"/>
                </a:lnTo>
                <a:lnTo>
                  <a:pt x="2077648" y="959467"/>
                </a:lnTo>
                <a:lnTo>
                  <a:pt x="0" y="95946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 r="-59838" b="-615486"/>
            </a:stretch>
          </a:blipFill>
        </p:spPr>
      </p:sp>
      <p:sp>
        <p:nvSpPr>
          <p:cNvPr id="4" name="AutoShape 4"/>
          <p:cNvSpPr/>
          <p:nvPr/>
        </p:nvSpPr>
        <p:spPr>
          <a:xfrm>
            <a:off x="1515899" y="9285348"/>
            <a:ext cx="15256203" cy="0"/>
          </a:xfrm>
          <a:prstGeom prst="line">
            <a:avLst/>
          </a:prstGeom>
          <a:ln w="9525" cap="flat">
            <a:solidFill>
              <a:srgbClr val="235A5B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5" name="Freeform 5"/>
          <p:cNvSpPr/>
          <p:nvPr/>
        </p:nvSpPr>
        <p:spPr>
          <a:xfrm>
            <a:off x="-892036" y="-365782"/>
            <a:ext cx="2618776" cy="1135894"/>
          </a:xfrm>
          <a:custGeom>
            <a:avLst/>
            <a:gdLst/>
            <a:ahLst/>
            <a:cxnLst/>
            <a:rect l="l" t="t" r="r" b="b"/>
            <a:pathLst>
              <a:path w="2618776" h="1135894">
                <a:moveTo>
                  <a:pt x="0" y="0"/>
                </a:moveTo>
                <a:lnTo>
                  <a:pt x="2618776" y="0"/>
                </a:lnTo>
                <a:lnTo>
                  <a:pt x="2618776" y="1135894"/>
                </a:lnTo>
                <a:lnTo>
                  <a:pt x="0" y="113589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7259300" y="1259350"/>
            <a:ext cx="2198996" cy="690851"/>
          </a:xfrm>
          <a:custGeom>
            <a:avLst/>
            <a:gdLst/>
            <a:ahLst/>
            <a:cxnLst/>
            <a:rect l="l" t="t" r="r" b="b"/>
            <a:pathLst>
              <a:path w="2198996" h="690851">
                <a:moveTo>
                  <a:pt x="0" y="0"/>
                </a:moveTo>
                <a:lnTo>
                  <a:pt x="2198996" y="0"/>
                </a:lnTo>
                <a:lnTo>
                  <a:pt x="2198996" y="690851"/>
                </a:lnTo>
                <a:lnTo>
                  <a:pt x="0" y="69085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1515899" y="9411166"/>
            <a:ext cx="3680725" cy="3450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913"/>
              </a:lnSpc>
            </a:pPr>
            <a:r>
              <a:rPr lang="en-US" sz="1879" b="1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Batı Karadeniz Kalkınma Ajansı</a:t>
            </a:r>
          </a:p>
        </p:txBody>
      </p:sp>
      <p:grpSp>
        <p:nvGrpSpPr>
          <p:cNvPr id="8" name="Group 8"/>
          <p:cNvGrpSpPr/>
          <p:nvPr/>
        </p:nvGrpSpPr>
        <p:grpSpPr>
          <a:xfrm>
            <a:off x="6364070" y="1572133"/>
            <a:ext cx="4292499" cy="3688866"/>
            <a:chOff x="0" y="0"/>
            <a:chExt cx="812800" cy="698500"/>
          </a:xfrm>
        </p:grpSpPr>
        <p:sp>
          <p:nvSpPr>
            <p:cNvPr id="9" name="Freeform 9"/>
            <p:cNvSpPr/>
            <p:nvPr/>
          </p:nvSpPr>
          <p:spPr>
            <a:xfrm>
              <a:off x="19460" y="0"/>
              <a:ext cx="773880" cy="698500"/>
            </a:xfrm>
            <a:custGeom>
              <a:avLst/>
              <a:gdLst/>
              <a:ahLst/>
              <a:cxnLst/>
              <a:rect l="l" t="t" r="r" b="b"/>
              <a:pathLst>
                <a:path w="773880" h="698500">
                  <a:moveTo>
                    <a:pt x="757059" y="411607"/>
                  </a:moveTo>
                  <a:lnTo>
                    <a:pt x="626421" y="636143"/>
                  </a:lnTo>
                  <a:cubicBezTo>
                    <a:pt x="603958" y="674749"/>
                    <a:pt x="562662" y="698500"/>
                    <a:pt x="517996" y="698500"/>
                  </a:cubicBezTo>
                  <a:lnTo>
                    <a:pt x="255884" y="698500"/>
                  </a:lnTo>
                  <a:cubicBezTo>
                    <a:pt x="211218" y="698500"/>
                    <a:pt x="169921" y="674749"/>
                    <a:pt x="147459" y="636143"/>
                  </a:cubicBezTo>
                  <a:lnTo>
                    <a:pt x="16821" y="411607"/>
                  </a:lnTo>
                  <a:cubicBezTo>
                    <a:pt x="-5607" y="373061"/>
                    <a:pt x="-5607" y="325439"/>
                    <a:pt x="16821" y="286893"/>
                  </a:cubicBezTo>
                  <a:lnTo>
                    <a:pt x="147459" y="62357"/>
                  </a:lnTo>
                  <a:cubicBezTo>
                    <a:pt x="169921" y="23751"/>
                    <a:pt x="211218" y="0"/>
                    <a:pt x="255884" y="0"/>
                  </a:cubicBezTo>
                  <a:lnTo>
                    <a:pt x="517996" y="0"/>
                  </a:lnTo>
                  <a:cubicBezTo>
                    <a:pt x="562662" y="0"/>
                    <a:pt x="603958" y="23751"/>
                    <a:pt x="626421" y="62357"/>
                  </a:cubicBezTo>
                  <a:lnTo>
                    <a:pt x="757059" y="286893"/>
                  </a:lnTo>
                  <a:cubicBezTo>
                    <a:pt x="779487" y="325439"/>
                    <a:pt x="779487" y="373061"/>
                    <a:pt x="757059" y="411607"/>
                  </a:cubicBezTo>
                  <a:close/>
                </a:path>
              </a:pathLst>
            </a:custGeom>
            <a:solidFill>
              <a:srgbClr val="639C9D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6731773" y="1846804"/>
            <a:ext cx="3557092" cy="3056876"/>
            <a:chOff x="0" y="0"/>
            <a:chExt cx="812800" cy="698500"/>
          </a:xfrm>
        </p:grpSpPr>
        <p:sp>
          <p:nvSpPr>
            <p:cNvPr id="12" name="Freeform 12"/>
            <p:cNvSpPr/>
            <p:nvPr/>
          </p:nvSpPr>
          <p:spPr>
            <a:xfrm>
              <a:off x="23483" y="0"/>
              <a:ext cx="765833" cy="698500"/>
            </a:xfrm>
            <a:custGeom>
              <a:avLst/>
              <a:gdLst/>
              <a:ahLst/>
              <a:cxnLst/>
              <a:rect l="l" t="t" r="r" b="b"/>
              <a:pathLst>
                <a:path w="765833" h="698500">
                  <a:moveTo>
                    <a:pt x="745536" y="424499"/>
                  </a:moveTo>
                  <a:lnTo>
                    <a:pt x="629898" y="623251"/>
                  </a:lnTo>
                  <a:cubicBezTo>
                    <a:pt x="602792" y="669839"/>
                    <a:pt x="552958" y="698500"/>
                    <a:pt x="499058" y="698500"/>
                  </a:cubicBezTo>
                  <a:lnTo>
                    <a:pt x="266776" y="698500"/>
                  </a:lnTo>
                  <a:cubicBezTo>
                    <a:pt x="212876" y="698500"/>
                    <a:pt x="163042" y="669839"/>
                    <a:pt x="135936" y="623251"/>
                  </a:cubicBezTo>
                  <a:lnTo>
                    <a:pt x="20298" y="424499"/>
                  </a:lnTo>
                  <a:cubicBezTo>
                    <a:pt x="-6765" y="377983"/>
                    <a:pt x="-6765" y="320517"/>
                    <a:pt x="20298" y="274001"/>
                  </a:cubicBezTo>
                  <a:lnTo>
                    <a:pt x="135936" y="75249"/>
                  </a:lnTo>
                  <a:cubicBezTo>
                    <a:pt x="163042" y="28661"/>
                    <a:pt x="212876" y="0"/>
                    <a:pt x="266776" y="0"/>
                  </a:cubicBezTo>
                  <a:lnTo>
                    <a:pt x="499058" y="0"/>
                  </a:lnTo>
                  <a:cubicBezTo>
                    <a:pt x="552958" y="0"/>
                    <a:pt x="602792" y="28661"/>
                    <a:pt x="629898" y="75249"/>
                  </a:cubicBezTo>
                  <a:lnTo>
                    <a:pt x="745536" y="274001"/>
                  </a:lnTo>
                  <a:cubicBezTo>
                    <a:pt x="772599" y="320517"/>
                    <a:pt x="772599" y="377983"/>
                    <a:pt x="745536" y="424499"/>
                  </a:cubicBezTo>
                  <a:close/>
                </a:path>
              </a:pathLst>
            </a:custGeom>
            <a:solidFill>
              <a:srgbClr val="92BEBF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7061613" y="2063178"/>
            <a:ext cx="3023557" cy="2598370"/>
            <a:chOff x="0" y="0"/>
            <a:chExt cx="812800" cy="698500"/>
          </a:xfrm>
        </p:grpSpPr>
        <p:sp>
          <p:nvSpPr>
            <p:cNvPr id="15" name="Freeform 15"/>
            <p:cNvSpPr/>
            <p:nvPr/>
          </p:nvSpPr>
          <p:spPr>
            <a:xfrm>
              <a:off x="27627" y="0"/>
              <a:ext cx="757545" cy="698500"/>
            </a:xfrm>
            <a:custGeom>
              <a:avLst/>
              <a:gdLst/>
              <a:ahLst/>
              <a:cxnLst/>
              <a:rect l="l" t="t" r="r" b="b"/>
              <a:pathLst>
                <a:path w="757545" h="698500">
                  <a:moveTo>
                    <a:pt x="733666" y="437778"/>
                  </a:moveTo>
                  <a:lnTo>
                    <a:pt x="633480" y="609972"/>
                  </a:lnTo>
                  <a:cubicBezTo>
                    <a:pt x="601591" y="664782"/>
                    <a:pt x="542963" y="698500"/>
                    <a:pt x="479552" y="698500"/>
                  </a:cubicBezTo>
                  <a:lnTo>
                    <a:pt x="277994" y="698500"/>
                  </a:lnTo>
                  <a:cubicBezTo>
                    <a:pt x="214583" y="698500"/>
                    <a:pt x="155955" y="664782"/>
                    <a:pt x="124066" y="609972"/>
                  </a:cubicBezTo>
                  <a:lnTo>
                    <a:pt x="23880" y="437778"/>
                  </a:lnTo>
                  <a:cubicBezTo>
                    <a:pt x="-7960" y="383053"/>
                    <a:pt x="-7960" y="315447"/>
                    <a:pt x="23880" y="260722"/>
                  </a:cubicBezTo>
                  <a:lnTo>
                    <a:pt x="124066" y="88528"/>
                  </a:lnTo>
                  <a:cubicBezTo>
                    <a:pt x="155955" y="33718"/>
                    <a:pt x="214583" y="0"/>
                    <a:pt x="277994" y="0"/>
                  </a:cubicBezTo>
                  <a:lnTo>
                    <a:pt x="479552" y="0"/>
                  </a:lnTo>
                  <a:cubicBezTo>
                    <a:pt x="542963" y="0"/>
                    <a:pt x="601591" y="33718"/>
                    <a:pt x="633480" y="88528"/>
                  </a:cubicBezTo>
                  <a:lnTo>
                    <a:pt x="733666" y="260722"/>
                  </a:lnTo>
                  <a:cubicBezTo>
                    <a:pt x="765506" y="315447"/>
                    <a:pt x="765506" y="383053"/>
                    <a:pt x="733666" y="437778"/>
                  </a:cubicBezTo>
                  <a:close/>
                </a:path>
              </a:pathLst>
            </a:custGeom>
            <a:solidFill>
              <a:srgbClr val="1D7363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7468455" y="2711795"/>
            <a:ext cx="2111655" cy="119263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1" indent="0" algn="ctr">
              <a:lnSpc>
                <a:spcPts val="3079"/>
              </a:lnSpc>
              <a:spcBef>
                <a:spcPct val="0"/>
              </a:spcBef>
            </a:pPr>
            <a:r>
              <a:rPr lang="tr-TR" sz="2199" b="1" spc="70" dirty="0" smtClean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Nitelikli </a:t>
            </a:r>
            <a:r>
              <a:rPr lang="en-US" sz="2199" b="1" spc="70" dirty="0" err="1" smtClean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konaklama</a:t>
            </a:r>
            <a:r>
              <a:rPr lang="en-US" sz="2199" b="1" spc="70" dirty="0" smtClean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 </a:t>
            </a:r>
            <a:r>
              <a:rPr lang="tr-TR" sz="2199" b="1" spc="70" dirty="0" smtClean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tesisi</a:t>
            </a:r>
            <a:r>
              <a:rPr lang="en-US" sz="2199" b="1" spc="70" dirty="0" smtClean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 </a:t>
            </a:r>
            <a:r>
              <a:rPr lang="en-US" sz="2199" b="1" spc="70" dirty="0" err="1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ihtiyacı</a:t>
            </a:r>
            <a:endParaRPr lang="en-US" sz="2199" b="1" spc="70" dirty="0">
              <a:solidFill>
                <a:srgbClr val="FFFFFF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  <p:grpSp>
        <p:nvGrpSpPr>
          <p:cNvPr id="18" name="Group 18"/>
          <p:cNvGrpSpPr/>
          <p:nvPr/>
        </p:nvGrpSpPr>
        <p:grpSpPr>
          <a:xfrm>
            <a:off x="10288866" y="2470159"/>
            <a:ext cx="4292499" cy="3688866"/>
            <a:chOff x="0" y="0"/>
            <a:chExt cx="812800" cy="698500"/>
          </a:xfrm>
        </p:grpSpPr>
        <p:sp>
          <p:nvSpPr>
            <p:cNvPr id="19" name="Freeform 19"/>
            <p:cNvSpPr/>
            <p:nvPr/>
          </p:nvSpPr>
          <p:spPr>
            <a:xfrm>
              <a:off x="19460" y="0"/>
              <a:ext cx="773880" cy="698500"/>
            </a:xfrm>
            <a:custGeom>
              <a:avLst/>
              <a:gdLst/>
              <a:ahLst/>
              <a:cxnLst/>
              <a:rect l="l" t="t" r="r" b="b"/>
              <a:pathLst>
                <a:path w="773880" h="698500">
                  <a:moveTo>
                    <a:pt x="757059" y="411607"/>
                  </a:moveTo>
                  <a:lnTo>
                    <a:pt x="626421" y="636143"/>
                  </a:lnTo>
                  <a:cubicBezTo>
                    <a:pt x="603958" y="674749"/>
                    <a:pt x="562662" y="698500"/>
                    <a:pt x="517996" y="698500"/>
                  </a:cubicBezTo>
                  <a:lnTo>
                    <a:pt x="255884" y="698500"/>
                  </a:lnTo>
                  <a:cubicBezTo>
                    <a:pt x="211218" y="698500"/>
                    <a:pt x="169921" y="674749"/>
                    <a:pt x="147459" y="636143"/>
                  </a:cubicBezTo>
                  <a:lnTo>
                    <a:pt x="16821" y="411607"/>
                  </a:lnTo>
                  <a:cubicBezTo>
                    <a:pt x="-5607" y="373061"/>
                    <a:pt x="-5607" y="325439"/>
                    <a:pt x="16821" y="286893"/>
                  </a:cubicBezTo>
                  <a:lnTo>
                    <a:pt x="147459" y="62357"/>
                  </a:lnTo>
                  <a:cubicBezTo>
                    <a:pt x="169921" y="23751"/>
                    <a:pt x="211218" y="0"/>
                    <a:pt x="255884" y="0"/>
                  </a:cubicBezTo>
                  <a:lnTo>
                    <a:pt x="517996" y="0"/>
                  </a:lnTo>
                  <a:cubicBezTo>
                    <a:pt x="562662" y="0"/>
                    <a:pt x="603958" y="23751"/>
                    <a:pt x="626421" y="62357"/>
                  </a:cubicBezTo>
                  <a:lnTo>
                    <a:pt x="757059" y="286893"/>
                  </a:lnTo>
                  <a:cubicBezTo>
                    <a:pt x="779487" y="325439"/>
                    <a:pt x="779487" y="373061"/>
                    <a:pt x="757059" y="411607"/>
                  </a:cubicBezTo>
                  <a:close/>
                </a:path>
              </a:pathLst>
            </a:custGeom>
            <a:solidFill>
              <a:srgbClr val="639C9D"/>
            </a:solidFill>
          </p:spPr>
        </p:sp>
        <p:sp>
          <p:nvSpPr>
            <p:cNvPr id="20" name="TextBox 20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10656569" y="2744831"/>
            <a:ext cx="3557092" cy="3056876"/>
            <a:chOff x="0" y="0"/>
            <a:chExt cx="812800" cy="698500"/>
          </a:xfrm>
        </p:grpSpPr>
        <p:sp>
          <p:nvSpPr>
            <p:cNvPr id="22" name="Freeform 22"/>
            <p:cNvSpPr/>
            <p:nvPr/>
          </p:nvSpPr>
          <p:spPr>
            <a:xfrm>
              <a:off x="23483" y="0"/>
              <a:ext cx="765833" cy="698500"/>
            </a:xfrm>
            <a:custGeom>
              <a:avLst/>
              <a:gdLst/>
              <a:ahLst/>
              <a:cxnLst/>
              <a:rect l="l" t="t" r="r" b="b"/>
              <a:pathLst>
                <a:path w="765833" h="698500">
                  <a:moveTo>
                    <a:pt x="745536" y="424499"/>
                  </a:moveTo>
                  <a:lnTo>
                    <a:pt x="629898" y="623251"/>
                  </a:lnTo>
                  <a:cubicBezTo>
                    <a:pt x="602792" y="669839"/>
                    <a:pt x="552958" y="698500"/>
                    <a:pt x="499058" y="698500"/>
                  </a:cubicBezTo>
                  <a:lnTo>
                    <a:pt x="266776" y="698500"/>
                  </a:lnTo>
                  <a:cubicBezTo>
                    <a:pt x="212876" y="698500"/>
                    <a:pt x="163042" y="669839"/>
                    <a:pt x="135936" y="623251"/>
                  </a:cubicBezTo>
                  <a:lnTo>
                    <a:pt x="20298" y="424499"/>
                  </a:lnTo>
                  <a:cubicBezTo>
                    <a:pt x="-6765" y="377983"/>
                    <a:pt x="-6765" y="320517"/>
                    <a:pt x="20298" y="274001"/>
                  </a:cubicBezTo>
                  <a:lnTo>
                    <a:pt x="135936" y="75249"/>
                  </a:lnTo>
                  <a:cubicBezTo>
                    <a:pt x="163042" y="28661"/>
                    <a:pt x="212876" y="0"/>
                    <a:pt x="266776" y="0"/>
                  </a:cubicBezTo>
                  <a:lnTo>
                    <a:pt x="499058" y="0"/>
                  </a:lnTo>
                  <a:cubicBezTo>
                    <a:pt x="552958" y="0"/>
                    <a:pt x="602792" y="28661"/>
                    <a:pt x="629898" y="75249"/>
                  </a:cubicBezTo>
                  <a:lnTo>
                    <a:pt x="745536" y="274001"/>
                  </a:lnTo>
                  <a:cubicBezTo>
                    <a:pt x="772599" y="320517"/>
                    <a:pt x="772599" y="377983"/>
                    <a:pt x="745536" y="424499"/>
                  </a:cubicBezTo>
                  <a:close/>
                </a:path>
              </a:pathLst>
            </a:custGeom>
            <a:solidFill>
              <a:srgbClr val="92BEBF"/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10986409" y="2961204"/>
            <a:ext cx="3023557" cy="2598370"/>
            <a:chOff x="0" y="0"/>
            <a:chExt cx="812800" cy="698500"/>
          </a:xfrm>
        </p:grpSpPr>
        <p:sp>
          <p:nvSpPr>
            <p:cNvPr id="25" name="Freeform 25"/>
            <p:cNvSpPr/>
            <p:nvPr/>
          </p:nvSpPr>
          <p:spPr>
            <a:xfrm>
              <a:off x="27627" y="0"/>
              <a:ext cx="757545" cy="698500"/>
            </a:xfrm>
            <a:custGeom>
              <a:avLst/>
              <a:gdLst/>
              <a:ahLst/>
              <a:cxnLst/>
              <a:rect l="l" t="t" r="r" b="b"/>
              <a:pathLst>
                <a:path w="757545" h="698500">
                  <a:moveTo>
                    <a:pt x="733666" y="437778"/>
                  </a:moveTo>
                  <a:lnTo>
                    <a:pt x="633480" y="609972"/>
                  </a:lnTo>
                  <a:cubicBezTo>
                    <a:pt x="601591" y="664782"/>
                    <a:pt x="542963" y="698500"/>
                    <a:pt x="479552" y="698500"/>
                  </a:cubicBezTo>
                  <a:lnTo>
                    <a:pt x="277994" y="698500"/>
                  </a:lnTo>
                  <a:cubicBezTo>
                    <a:pt x="214583" y="698500"/>
                    <a:pt x="155955" y="664782"/>
                    <a:pt x="124066" y="609972"/>
                  </a:cubicBezTo>
                  <a:lnTo>
                    <a:pt x="23880" y="437778"/>
                  </a:lnTo>
                  <a:cubicBezTo>
                    <a:pt x="-7960" y="383053"/>
                    <a:pt x="-7960" y="315447"/>
                    <a:pt x="23880" y="260722"/>
                  </a:cubicBezTo>
                  <a:lnTo>
                    <a:pt x="124066" y="88528"/>
                  </a:lnTo>
                  <a:cubicBezTo>
                    <a:pt x="155955" y="33718"/>
                    <a:pt x="214583" y="0"/>
                    <a:pt x="277994" y="0"/>
                  </a:cubicBezTo>
                  <a:lnTo>
                    <a:pt x="479552" y="0"/>
                  </a:lnTo>
                  <a:cubicBezTo>
                    <a:pt x="542963" y="0"/>
                    <a:pt x="601591" y="33718"/>
                    <a:pt x="633480" y="88528"/>
                  </a:cubicBezTo>
                  <a:lnTo>
                    <a:pt x="733666" y="260722"/>
                  </a:lnTo>
                  <a:cubicBezTo>
                    <a:pt x="765506" y="315447"/>
                    <a:pt x="765506" y="383053"/>
                    <a:pt x="733666" y="437778"/>
                  </a:cubicBezTo>
                  <a:close/>
                </a:path>
              </a:pathLst>
            </a:custGeom>
            <a:solidFill>
              <a:srgbClr val="1D7363"/>
            </a:solidFill>
          </p:spPr>
        </p:sp>
        <p:sp>
          <p:nvSpPr>
            <p:cNvPr id="26" name="TextBox 26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sp>
        <p:nvSpPr>
          <p:cNvPr id="27" name="TextBox 27"/>
          <p:cNvSpPr txBox="1"/>
          <p:nvPr/>
        </p:nvSpPr>
        <p:spPr>
          <a:xfrm>
            <a:off x="11338483" y="3453823"/>
            <a:ext cx="2319410" cy="15441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ctr">
              <a:lnSpc>
                <a:spcPts val="3079"/>
              </a:lnSpc>
              <a:spcBef>
                <a:spcPct val="0"/>
              </a:spcBef>
            </a:pPr>
            <a:r>
              <a:rPr lang="en-US" sz="2199" b="1" spc="7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Ortalama kalış süresinin artırılması hedefi</a:t>
            </a:r>
          </a:p>
        </p:txBody>
      </p:sp>
      <p:grpSp>
        <p:nvGrpSpPr>
          <p:cNvPr id="28" name="Group 28"/>
          <p:cNvGrpSpPr/>
          <p:nvPr/>
        </p:nvGrpSpPr>
        <p:grpSpPr>
          <a:xfrm>
            <a:off x="5698558" y="5408512"/>
            <a:ext cx="4292499" cy="3688866"/>
            <a:chOff x="0" y="0"/>
            <a:chExt cx="812800" cy="698500"/>
          </a:xfrm>
        </p:grpSpPr>
        <p:sp>
          <p:nvSpPr>
            <p:cNvPr id="29" name="Freeform 29"/>
            <p:cNvSpPr/>
            <p:nvPr/>
          </p:nvSpPr>
          <p:spPr>
            <a:xfrm>
              <a:off x="19460" y="0"/>
              <a:ext cx="773880" cy="698500"/>
            </a:xfrm>
            <a:custGeom>
              <a:avLst/>
              <a:gdLst/>
              <a:ahLst/>
              <a:cxnLst/>
              <a:rect l="l" t="t" r="r" b="b"/>
              <a:pathLst>
                <a:path w="773880" h="698500">
                  <a:moveTo>
                    <a:pt x="757059" y="411607"/>
                  </a:moveTo>
                  <a:lnTo>
                    <a:pt x="626421" y="636143"/>
                  </a:lnTo>
                  <a:cubicBezTo>
                    <a:pt x="603958" y="674749"/>
                    <a:pt x="562662" y="698500"/>
                    <a:pt x="517996" y="698500"/>
                  </a:cubicBezTo>
                  <a:lnTo>
                    <a:pt x="255884" y="698500"/>
                  </a:lnTo>
                  <a:cubicBezTo>
                    <a:pt x="211218" y="698500"/>
                    <a:pt x="169921" y="674749"/>
                    <a:pt x="147459" y="636143"/>
                  </a:cubicBezTo>
                  <a:lnTo>
                    <a:pt x="16821" y="411607"/>
                  </a:lnTo>
                  <a:cubicBezTo>
                    <a:pt x="-5607" y="373061"/>
                    <a:pt x="-5607" y="325439"/>
                    <a:pt x="16821" y="286893"/>
                  </a:cubicBezTo>
                  <a:lnTo>
                    <a:pt x="147459" y="62357"/>
                  </a:lnTo>
                  <a:cubicBezTo>
                    <a:pt x="169921" y="23751"/>
                    <a:pt x="211218" y="0"/>
                    <a:pt x="255884" y="0"/>
                  </a:cubicBezTo>
                  <a:lnTo>
                    <a:pt x="517996" y="0"/>
                  </a:lnTo>
                  <a:cubicBezTo>
                    <a:pt x="562662" y="0"/>
                    <a:pt x="603958" y="23751"/>
                    <a:pt x="626421" y="62357"/>
                  </a:cubicBezTo>
                  <a:lnTo>
                    <a:pt x="757059" y="286893"/>
                  </a:lnTo>
                  <a:cubicBezTo>
                    <a:pt x="779487" y="325439"/>
                    <a:pt x="779487" y="373061"/>
                    <a:pt x="757059" y="411607"/>
                  </a:cubicBezTo>
                  <a:close/>
                </a:path>
              </a:pathLst>
            </a:custGeom>
            <a:solidFill>
              <a:srgbClr val="639C9D"/>
            </a:solidFill>
          </p:spPr>
        </p:sp>
        <p:sp>
          <p:nvSpPr>
            <p:cNvPr id="30" name="TextBox 30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grpSp>
        <p:nvGrpSpPr>
          <p:cNvPr id="31" name="Group 31"/>
          <p:cNvGrpSpPr/>
          <p:nvPr/>
        </p:nvGrpSpPr>
        <p:grpSpPr>
          <a:xfrm>
            <a:off x="6066262" y="5683183"/>
            <a:ext cx="3557092" cy="3056876"/>
            <a:chOff x="0" y="0"/>
            <a:chExt cx="812800" cy="698500"/>
          </a:xfrm>
        </p:grpSpPr>
        <p:sp>
          <p:nvSpPr>
            <p:cNvPr id="32" name="Freeform 32"/>
            <p:cNvSpPr/>
            <p:nvPr/>
          </p:nvSpPr>
          <p:spPr>
            <a:xfrm>
              <a:off x="23483" y="0"/>
              <a:ext cx="765833" cy="698500"/>
            </a:xfrm>
            <a:custGeom>
              <a:avLst/>
              <a:gdLst/>
              <a:ahLst/>
              <a:cxnLst/>
              <a:rect l="l" t="t" r="r" b="b"/>
              <a:pathLst>
                <a:path w="765833" h="698500">
                  <a:moveTo>
                    <a:pt x="745536" y="424499"/>
                  </a:moveTo>
                  <a:lnTo>
                    <a:pt x="629898" y="623251"/>
                  </a:lnTo>
                  <a:cubicBezTo>
                    <a:pt x="602792" y="669839"/>
                    <a:pt x="552958" y="698500"/>
                    <a:pt x="499058" y="698500"/>
                  </a:cubicBezTo>
                  <a:lnTo>
                    <a:pt x="266776" y="698500"/>
                  </a:lnTo>
                  <a:cubicBezTo>
                    <a:pt x="212876" y="698500"/>
                    <a:pt x="163042" y="669839"/>
                    <a:pt x="135936" y="623251"/>
                  </a:cubicBezTo>
                  <a:lnTo>
                    <a:pt x="20298" y="424499"/>
                  </a:lnTo>
                  <a:cubicBezTo>
                    <a:pt x="-6765" y="377983"/>
                    <a:pt x="-6765" y="320517"/>
                    <a:pt x="20298" y="274001"/>
                  </a:cubicBezTo>
                  <a:lnTo>
                    <a:pt x="135936" y="75249"/>
                  </a:lnTo>
                  <a:cubicBezTo>
                    <a:pt x="163042" y="28661"/>
                    <a:pt x="212876" y="0"/>
                    <a:pt x="266776" y="0"/>
                  </a:cubicBezTo>
                  <a:lnTo>
                    <a:pt x="499058" y="0"/>
                  </a:lnTo>
                  <a:cubicBezTo>
                    <a:pt x="552958" y="0"/>
                    <a:pt x="602792" y="28661"/>
                    <a:pt x="629898" y="75249"/>
                  </a:cubicBezTo>
                  <a:lnTo>
                    <a:pt x="745536" y="274001"/>
                  </a:lnTo>
                  <a:cubicBezTo>
                    <a:pt x="772599" y="320517"/>
                    <a:pt x="772599" y="377983"/>
                    <a:pt x="745536" y="424499"/>
                  </a:cubicBezTo>
                  <a:close/>
                </a:path>
              </a:pathLst>
            </a:custGeom>
            <a:solidFill>
              <a:srgbClr val="92BEBF"/>
            </a:solidFill>
          </p:spPr>
        </p:sp>
        <p:sp>
          <p:nvSpPr>
            <p:cNvPr id="33" name="TextBox 33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grpSp>
        <p:nvGrpSpPr>
          <p:cNvPr id="34" name="Group 34"/>
          <p:cNvGrpSpPr/>
          <p:nvPr/>
        </p:nvGrpSpPr>
        <p:grpSpPr>
          <a:xfrm>
            <a:off x="6396102" y="5899557"/>
            <a:ext cx="3023557" cy="2598370"/>
            <a:chOff x="0" y="0"/>
            <a:chExt cx="812800" cy="698500"/>
          </a:xfrm>
        </p:grpSpPr>
        <p:sp>
          <p:nvSpPr>
            <p:cNvPr id="35" name="Freeform 35"/>
            <p:cNvSpPr/>
            <p:nvPr/>
          </p:nvSpPr>
          <p:spPr>
            <a:xfrm>
              <a:off x="27627" y="0"/>
              <a:ext cx="757545" cy="698500"/>
            </a:xfrm>
            <a:custGeom>
              <a:avLst/>
              <a:gdLst/>
              <a:ahLst/>
              <a:cxnLst/>
              <a:rect l="l" t="t" r="r" b="b"/>
              <a:pathLst>
                <a:path w="757545" h="698500">
                  <a:moveTo>
                    <a:pt x="733666" y="437778"/>
                  </a:moveTo>
                  <a:lnTo>
                    <a:pt x="633480" y="609972"/>
                  </a:lnTo>
                  <a:cubicBezTo>
                    <a:pt x="601591" y="664782"/>
                    <a:pt x="542963" y="698500"/>
                    <a:pt x="479552" y="698500"/>
                  </a:cubicBezTo>
                  <a:lnTo>
                    <a:pt x="277994" y="698500"/>
                  </a:lnTo>
                  <a:cubicBezTo>
                    <a:pt x="214583" y="698500"/>
                    <a:pt x="155955" y="664782"/>
                    <a:pt x="124066" y="609972"/>
                  </a:cubicBezTo>
                  <a:lnTo>
                    <a:pt x="23880" y="437778"/>
                  </a:lnTo>
                  <a:cubicBezTo>
                    <a:pt x="-7960" y="383053"/>
                    <a:pt x="-7960" y="315447"/>
                    <a:pt x="23880" y="260722"/>
                  </a:cubicBezTo>
                  <a:lnTo>
                    <a:pt x="124066" y="88528"/>
                  </a:lnTo>
                  <a:cubicBezTo>
                    <a:pt x="155955" y="33718"/>
                    <a:pt x="214583" y="0"/>
                    <a:pt x="277994" y="0"/>
                  </a:cubicBezTo>
                  <a:lnTo>
                    <a:pt x="479552" y="0"/>
                  </a:lnTo>
                  <a:cubicBezTo>
                    <a:pt x="542963" y="0"/>
                    <a:pt x="601591" y="33718"/>
                    <a:pt x="633480" y="88528"/>
                  </a:cubicBezTo>
                  <a:lnTo>
                    <a:pt x="733666" y="260722"/>
                  </a:lnTo>
                  <a:cubicBezTo>
                    <a:pt x="765506" y="315447"/>
                    <a:pt x="765506" y="383053"/>
                    <a:pt x="733666" y="437778"/>
                  </a:cubicBezTo>
                  <a:close/>
                </a:path>
              </a:pathLst>
            </a:custGeom>
            <a:solidFill>
              <a:srgbClr val="1D7363"/>
            </a:solidFill>
          </p:spPr>
        </p:sp>
        <p:sp>
          <p:nvSpPr>
            <p:cNvPr id="36" name="TextBox 36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sp>
        <p:nvSpPr>
          <p:cNvPr id="37" name="TextBox 37"/>
          <p:cNvSpPr txBox="1"/>
          <p:nvPr/>
        </p:nvSpPr>
        <p:spPr>
          <a:xfrm>
            <a:off x="6885250" y="6105778"/>
            <a:ext cx="1955827" cy="23852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ctr">
              <a:lnSpc>
                <a:spcPts val="3079"/>
              </a:lnSpc>
              <a:spcBef>
                <a:spcPct val="0"/>
              </a:spcBef>
            </a:pPr>
            <a:r>
              <a:rPr lang="tr-TR" sz="2199" b="1" spc="70" dirty="0" smtClean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Doğayla </a:t>
            </a:r>
            <a:r>
              <a:rPr lang="tr-TR" sz="2199" b="1" spc="70" dirty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uyumlu ve nitelikli</a:t>
            </a:r>
          </a:p>
          <a:p>
            <a:pPr marL="0" lvl="1" indent="0" algn="ctr">
              <a:lnSpc>
                <a:spcPts val="3079"/>
              </a:lnSpc>
              <a:spcBef>
                <a:spcPct val="0"/>
              </a:spcBef>
            </a:pPr>
            <a:r>
              <a:rPr lang="tr-TR" sz="2199" b="1" spc="70" dirty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konaklama </a:t>
            </a:r>
            <a:r>
              <a:rPr lang="tr-TR" sz="2199" b="1" spc="70" dirty="0" smtClean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yatırımlarının artırılması</a:t>
            </a:r>
            <a:endParaRPr lang="en-US" sz="2199" b="1" spc="70" dirty="0">
              <a:solidFill>
                <a:srgbClr val="FFFFFF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  <p:grpSp>
        <p:nvGrpSpPr>
          <p:cNvPr id="38" name="Group 38"/>
          <p:cNvGrpSpPr/>
          <p:nvPr/>
        </p:nvGrpSpPr>
        <p:grpSpPr>
          <a:xfrm>
            <a:off x="13814179" y="778521"/>
            <a:ext cx="4292499" cy="3688866"/>
            <a:chOff x="0" y="0"/>
            <a:chExt cx="812800" cy="698500"/>
          </a:xfrm>
        </p:grpSpPr>
        <p:sp>
          <p:nvSpPr>
            <p:cNvPr id="39" name="Freeform 39"/>
            <p:cNvSpPr/>
            <p:nvPr/>
          </p:nvSpPr>
          <p:spPr>
            <a:xfrm>
              <a:off x="19460" y="0"/>
              <a:ext cx="773880" cy="698500"/>
            </a:xfrm>
            <a:custGeom>
              <a:avLst/>
              <a:gdLst/>
              <a:ahLst/>
              <a:cxnLst/>
              <a:rect l="l" t="t" r="r" b="b"/>
              <a:pathLst>
                <a:path w="773880" h="698500">
                  <a:moveTo>
                    <a:pt x="757059" y="411607"/>
                  </a:moveTo>
                  <a:lnTo>
                    <a:pt x="626421" y="636143"/>
                  </a:lnTo>
                  <a:cubicBezTo>
                    <a:pt x="603958" y="674749"/>
                    <a:pt x="562662" y="698500"/>
                    <a:pt x="517996" y="698500"/>
                  </a:cubicBezTo>
                  <a:lnTo>
                    <a:pt x="255884" y="698500"/>
                  </a:lnTo>
                  <a:cubicBezTo>
                    <a:pt x="211218" y="698500"/>
                    <a:pt x="169921" y="674749"/>
                    <a:pt x="147459" y="636143"/>
                  </a:cubicBezTo>
                  <a:lnTo>
                    <a:pt x="16821" y="411607"/>
                  </a:lnTo>
                  <a:cubicBezTo>
                    <a:pt x="-5607" y="373061"/>
                    <a:pt x="-5607" y="325439"/>
                    <a:pt x="16821" y="286893"/>
                  </a:cubicBezTo>
                  <a:lnTo>
                    <a:pt x="147459" y="62357"/>
                  </a:lnTo>
                  <a:cubicBezTo>
                    <a:pt x="169921" y="23751"/>
                    <a:pt x="211218" y="0"/>
                    <a:pt x="255884" y="0"/>
                  </a:cubicBezTo>
                  <a:lnTo>
                    <a:pt x="517996" y="0"/>
                  </a:lnTo>
                  <a:cubicBezTo>
                    <a:pt x="562662" y="0"/>
                    <a:pt x="603958" y="23751"/>
                    <a:pt x="626421" y="62357"/>
                  </a:cubicBezTo>
                  <a:lnTo>
                    <a:pt x="757059" y="286893"/>
                  </a:lnTo>
                  <a:cubicBezTo>
                    <a:pt x="779487" y="325439"/>
                    <a:pt x="779487" y="373061"/>
                    <a:pt x="757059" y="411607"/>
                  </a:cubicBezTo>
                  <a:close/>
                </a:path>
              </a:pathLst>
            </a:custGeom>
            <a:solidFill>
              <a:srgbClr val="639C9D"/>
            </a:solidFill>
          </p:spPr>
        </p:sp>
        <p:sp>
          <p:nvSpPr>
            <p:cNvPr id="40" name="TextBox 40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grpSp>
        <p:nvGrpSpPr>
          <p:cNvPr id="41" name="Group 41"/>
          <p:cNvGrpSpPr/>
          <p:nvPr/>
        </p:nvGrpSpPr>
        <p:grpSpPr>
          <a:xfrm>
            <a:off x="14181882" y="1053193"/>
            <a:ext cx="3557092" cy="3056876"/>
            <a:chOff x="0" y="0"/>
            <a:chExt cx="812800" cy="698500"/>
          </a:xfrm>
        </p:grpSpPr>
        <p:sp>
          <p:nvSpPr>
            <p:cNvPr id="42" name="Freeform 42"/>
            <p:cNvSpPr/>
            <p:nvPr/>
          </p:nvSpPr>
          <p:spPr>
            <a:xfrm>
              <a:off x="23483" y="0"/>
              <a:ext cx="765833" cy="698500"/>
            </a:xfrm>
            <a:custGeom>
              <a:avLst/>
              <a:gdLst/>
              <a:ahLst/>
              <a:cxnLst/>
              <a:rect l="l" t="t" r="r" b="b"/>
              <a:pathLst>
                <a:path w="765833" h="698500">
                  <a:moveTo>
                    <a:pt x="745536" y="424499"/>
                  </a:moveTo>
                  <a:lnTo>
                    <a:pt x="629898" y="623251"/>
                  </a:lnTo>
                  <a:cubicBezTo>
                    <a:pt x="602792" y="669839"/>
                    <a:pt x="552958" y="698500"/>
                    <a:pt x="499058" y="698500"/>
                  </a:cubicBezTo>
                  <a:lnTo>
                    <a:pt x="266776" y="698500"/>
                  </a:lnTo>
                  <a:cubicBezTo>
                    <a:pt x="212876" y="698500"/>
                    <a:pt x="163042" y="669839"/>
                    <a:pt x="135936" y="623251"/>
                  </a:cubicBezTo>
                  <a:lnTo>
                    <a:pt x="20298" y="424499"/>
                  </a:lnTo>
                  <a:cubicBezTo>
                    <a:pt x="-6765" y="377983"/>
                    <a:pt x="-6765" y="320517"/>
                    <a:pt x="20298" y="274001"/>
                  </a:cubicBezTo>
                  <a:lnTo>
                    <a:pt x="135936" y="75249"/>
                  </a:lnTo>
                  <a:cubicBezTo>
                    <a:pt x="163042" y="28661"/>
                    <a:pt x="212876" y="0"/>
                    <a:pt x="266776" y="0"/>
                  </a:cubicBezTo>
                  <a:lnTo>
                    <a:pt x="499058" y="0"/>
                  </a:lnTo>
                  <a:cubicBezTo>
                    <a:pt x="552958" y="0"/>
                    <a:pt x="602792" y="28661"/>
                    <a:pt x="629898" y="75249"/>
                  </a:cubicBezTo>
                  <a:lnTo>
                    <a:pt x="745536" y="274001"/>
                  </a:lnTo>
                  <a:cubicBezTo>
                    <a:pt x="772599" y="320517"/>
                    <a:pt x="772599" y="377983"/>
                    <a:pt x="745536" y="424499"/>
                  </a:cubicBezTo>
                  <a:close/>
                </a:path>
              </a:pathLst>
            </a:custGeom>
            <a:solidFill>
              <a:srgbClr val="92BEBF"/>
            </a:solidFill>
          </p:spPr>
        </p:sp>
        <p:sp>
          <p:nvSpPr>
            <p:cNvPr id="43" name="TextBox 43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grpSp>
        <p:nvGrpSpPr>
          <p:cNvPr id="44" name="Group 44"/>
          <p:cNvGrpSpPr/>
          <p:nvPr/>
        </p:nvGrpSpPr>
        <p:grpSpPr>
          <a:xfrm>
            <a:off x="14511722" y="1269566"/>
            <a:ext cx="3023557" cy="2598370"/>
            <a:chOff x="0" y="0"/>
            <a:chExt cx="812800" cy="698500"/>
          </a:xfrm>
        </p:grpSpPr>
        <p:sp>
          <p:nvSpPr>
            <p:cNvPr id="45" name="Freeform 45"/>
            <p:cNvSpPr/>
            <p:nvPr/>
          </p:nvSpPr>
          <p:spPr>
            <a:xfrm>
              <a:off x="27627" y="0"/>
              <a:ext cx="757545" cy="698500"/>
            </a:xfrm>
            <a:custGeom>
              <a:avLst/>
              <a:gdLst/>
              <a:ahLst/>
              <a:cxnLst/>
              <a:rect l="l" t="t" r="r" b="b"/>
              <a:pathLst>
                <a:path w="757545" h="698500">
                  <a:moveTo>
                    <a:pt x="733666" y="437778"/>
                  </a:moveTo>
                  <a:lnTo>
                    <a:pt x="633480" y="609972"/>
                  </a:lnTo>
                  <a:cubicBezTo>
                    <a:pt x="601591" y="664782"/>
                    <a:pt x="542963" y="698500"/>
                    <a:pt x="479552" y="698500"/>
                  </a:cubicBezTo>
                  <a:lnTo>
                    <a:pt x="277994" y="698500"/>
                  </a:lnTo>
                  <a:cubicBezTo>
                    <a:pt x="214583" y="698500"/>
                    <a:pt x="155955" y="664782"/>
                    <a:pt x="124066" y="609972"/>
                  </a:cubicBezTo>
                  <a:lnTo>
                    <a:pt x="23880" y="437778"/>
                  </a:lnTo>
                  <a:cubicBezTo>
                    <a:pt x="-7960" y="383053"/>
                    <a:pt x="-7960" y="315447"/>
                    <a:pt x="23880" y="260722"/>
                  </a:cubicBezTo>
                  <a:lnTo>
                    <a:pt x="124066" y="88528"/>
                  </a:lnTo>
                  <a:cubicBezTo>
                    <a:pt x="155955" y="33718"/>
                    <a:pt x="214583" y="0"/>
                    <a:pt x="277994" y="0"/>
                  </a:cubicBezTo>
                  <a:lnTo>
                    <a:pt x="479552" y="0"/>
                  </a:lnTo>
                  <a:cubicBezTo>
                    <a:pt x="542963" y="0"/>
                    <a:pt x="601591" y="33718"/>
                    <a:pt x="633480" y="88528"/>
                  </a:cubicBezTo>
                  <a:lnTo>
                    <a:pt x="733666" y="260722"/>
                  </a:lnTo>
                  <a:cubicBezTo>
                    <a:pt x="765506" y="315447"/>
                    <a:pt x="765506" y="383053"/>
                    <a:pt x="733666" y="437778"/>
                  </a:cubicBezTo>
                  <a:close/>
                </a:path>
              </a:pathLst>
            </a:custGeom>
            <a:solidFill>
              <a:srgbClr val="1D7363"/>
            </a:solidFill>
          </p:spPr>
        </p:sp>
        <p:sp>
          <p:nvSpPr>
            <p:cNvPr id="46" name="TextBox 46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sp>
        <p:nvSpPr>
          <p:cNvPr id="47" name="TextBox 47"/>
          <p:cNvSpPr txBox="1"/>
          <p:nvPr/>
        </p:nvSpPr>
        <p:spPr>
          <a:xfrm>
            <a:off x="15071008" y="1777629"/>
            <a:ext cx="1904987" cy="15441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ctr">
              <a:lnSpc>
                <a:spcPts val="3079"/>
              </a:lnSpc>
              <a:spcBef>
                <a:spcPct val="0"/>
              </a:spcBef>
            </a:pPr>
            <a:r>
              <a:rPr lang="en-US" sz="2199" b="1" spc="7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Kişi başı turizm harcamasının yükseltilmesi</a:t>
            </a:r>
          </a:p>
        </p:txBody>
      </p:sp>
      <p:grpSp>
        <p:nvGrpSpPr>
          <p:cNvPr id="48" name="Group 48"/>
          <p:cNvGrpSpPr/>
          <p:nvPr/>
        </p:nvGrpSpPr>
        <p:grpSpPr>
          <a:xfrm>
            <a:off x="13814179" y="5354309"/>
            <a:ext cx="4292499" cy="3688866"/>
            <a:chOff x="0" y="0"/>
            <a:chExt cx="812800" cy="698500"/>
          </a:xfrm>
        </p:grpSpPr>
        <p:sp>
          <p:nvSpPr>
            <p:cNvPr id="49" name="Freeform 49"/>
            <p:cNvSpPr/>
            <p:nvPr/>
          </p:nvSpPr>
          <p:spPr>
            <a:xfrm>
              <a:off x="19460" y="0"/>
              <a:ext cx="773880" cy="698500"/>
            </a:xfrm>
            <a:custGeom>
              <a:avLst/>
              <a:gdLst/>
              <a:ahLst/>
              <a:cxnLst/>
              <a:rect l="l" t="t" r="r" b="b"/>
              <a:pathLst>
                <a:path w="773880" h="698500">
                  <a:moveTo>
                    <a:pt x="757059" y="411607"/>
                  </a:moveTo>
                  <a:lnTo>
                    <a:pt x="626421" y="636143"/>
                  </a:lnTo>
                  <a:cubicBezTo>
                    <a:pt x="603958" y="674749"/>
                    <a:pt x="562662" y="698500"/>
                    <a:pt x="517996" y="698500"/>
                  </a:cubicBezTo>
                  <a:lnTo>
                    <a:pt x="255884" y="698500"/>
                  </a:lnTo>
                  <a:cubicBezTo>
                    <a:pt x="211218" y="698500"/>
                    <a:pt x="169921" y="674749"/>
                    <a:pt x="147459" y="636143"/>
                  </a:cubicBezTo>
                  <a:lnTo>
                    <a:pt x="16821" y="411607"/>
                  </a:lnTo>
                  <a:cubicBezTo>
                    <a:pt x="-5607" y="373061"/>
                    <a:pt x="-5607" y="325439"/>
                    <a:pt x="16821" y="286893"/>
                  </a:cubicBezTo>
                  <a:lnTo>
                    <a:pt x="147459" y="62357"/>
                  </a:lnTo>
                  <a:cubicBezTo>
                    <a:pt x="169921" y="23751"/>
                    <a:pt x="211218" y="0"/>
                    <a:pt x="255884" y="0"/>
                  </a:cubicBezTo>
                  <a:lnTo>
                    <a:pt x="517996" y="0"/>
                  </a:lnTo>
                  <a:cubicBezTo>
                    <a:pt x="562662" y="0"/>
                    <a:pt x="603958" y="23751"/>
                    <a:pt x="626421" y="62357"/>
                  </a:cubicBezTo>
                  <a:lnTo>
                    <a:pt x="757059" y="286893"/>
                  </a:lnTo>
                  <a:cubicBezTo>
                    <a:pt x="779487" y="325439"/>
                    <a:pt x="779487" y="373061"/>
                    <a:pt x="757059" y="411607"/>
                  </a:cubicBezTo>
                  <a:close/>
                </a:path>
              </a:pathLst>
            </a:custGeom>
            <a:solidFill>
              <a:srgbClr val="639C9D"/>
            </a:solidFill>
          </p:spPr>
        </p:sp>
        <p:sp>
          <p:nvSpPr>
            <p:cNvPr id="50" name="TextBox 50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grpSp>
        <p:nvGrpSpPr>
          <p:cNvPr id="51" name="Group 51"/>
          <p:cNvGrpSpPr/>
          <p:nvPr/>
        </p:nvGrpSpPr>
        <p:grpSpPr>
          <a:xfrm>
            <a:off x="14181882" y="5628980"/>
            <a:ext cx="3557092" cy="3056876"/>
            <a:chOff x="0" y="0"/>
            <a:chExt cx="812800" cy="698500"/>
          </a:xfrm>
        </p:grpSpPr>
        <p:sp>
          <p:nvSpPr>
            <p:cNvPr id="52" name="Freeform 52"/>
            <p:cNvSpPr/>
            <p:nvPr/>
          </p:nvSpPr>
          <p:spPr>
            <a:xfrm>
              <a:off x="23483" y="0"/>
              <a:ext cx="765833" cy="698500"/>
            </a:xfrm>
            <a:custGeom>
              <a:avLst/>
              <a:gdLst/>
              <a:ahLst/>
              <a:cxnLst/>
              <a:rect l="l" t="t" r="r" b="b"/>
              <a:pathLst>
                <a:path w="765833" h="698500">
                  <a:moveTo>
                    <a:pt x="745536" y="424499"/>
                  </a:moveTo>
                  <a:lnTo>
                    <a:pt x="629898" y="623251"/>
                  </a:lnTo>
                  <a:cubicBezTo>
                    <a:pt x="602792" y="669839"/>
                    <a:pt x="552958" y="698500"/>
                    <a:pt x="499058" y="698500"/>
                  </a:cubicBezTo>
                  <a:lnTo>
                    <a:pt x="266776" y="698500"/>
                  </a:lnTo>
                  <a:cubicBezTo>
                    <a:pt x="212876" y="698500"/>
                    <a:pt x="163042" y="669839"/>
                    <a:pt x="135936" y="623251"/>
                  </a:cubicBezTo>
                  <a:lnTo>
                    <a:pt x="20298" y="424499"/>
                  </a:lnTo>
                  <a:cubicBezTo>
                    <a:pt x="-6765" y="377983"/>
                    <a:pt x="-6765" y="320517"/>
                    <a:pt x="20298" y="274001"/>
                  </a:cubicBezTo>
                  <a:lnTo>
                    <a:pt x="135936" y="75249"/>
                  </a:lnTo>
                  <a:cubicBezTo>
                    <a:pt x="163042" y="28661"/>
                    <a:pt x="212876" y="0"/>
                    <a:pt x="266776" y="0"/>
                  </a:cubicBezTo>
                  <a:lnTo>
                    <a:pt x="499058" y="0"/>
                  </a:lnTo>
                  <a:cubicBezTo>
                    <a:pt x="552958" y="0"/>
                    <a:pt x="602792" y="28661"/>
                    <a:pt x="629898" y="75249"/>
                  </a:cubicBezTo>
                  <a:lnTo>
                    <a:pt x="745536" y="274001"/>
                  </a:lnTo>
                  <a:cubicBezTo>
                    <a:pt x="772599" y="320517"/>
                    <a:pt x="772599" y="377983"/>
                    <a:pt x="745536" y="424499"/>
                  </a:cubicBezTo>
                  <a:close/>
                </a:path>
              </a:pathLst>
            </a:custGeom>
            <a:solidFill>
              <a:srgbClr val="92BEBF"/>
            </a:solidFill>
          </p:spPr>
        </p:sp>
        <p:sp>
          <p:nvSpPr>
            <p:cNvPr id="53" name="TextBox 53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grpSp>
        <p:nvGrpSpPr>
          <p:cNvPr id="54" name="Group 54"/>
          <p:cNvGrpSpPr/>
          <p:nvPr/>
        </p:nvGrpSpPr>
        <p:grpSpPr>
          <a:xfrm>
            <a:off x="14511722" y="5845354"/>
            <a:ext cx="3023557" cy="2598370"/>
            <a:chOff x="0" y="0"/>
            <a:chExt cx="812800" cy="698500"/>
          </a:xfrm>
        </p:grpSpPr>
        <p:sp>
          <p:nvSpPr>
            <p:cNvPr id="55" name="Freeform 55"/>
            <p:cNvSpPr/>
            <p:nvPr/>
          </p:nvSpPr>
          <p:spPr>
            <a:xfrm>
              <a:off x="27627" y="0"/>
              <a:ext cx="757545" cy="698500"/>
            </a:xfrm>
            <a:custGeom>
              <a:avLst/>
              <a:gdLst/>
              <a:ahLst/>
              <a:cxnLst/>
              <a:rect l="l" t="t" r="r" b="b"/>
              <a:pathLst>
                <a:path w="757545" h="698500">
                  <a:moveTo>
                    <a:pt x="733666" y="437778"/>
                  </a:moveTo>
                  <a:lnTo>
                    <a:pt x="633480" y="609972"/>
                  </a:lnTo>
                  <a:cubicBezTo>
                    <a:pt x="601591" y="664782"/>
                    <a:pt x="542963" y="698500"/>
                    <a:pt x="479552" y="698500"/>
                  </a:cubicBezTo>
                  <a:lnTo>
                    <a:pt x="277994" y="698500"/>
                  </a:lnTo>
                  <a:cubicBezTo>
                    <a:pt x="214583" y="698500"/>
                    <a:pt x="155955" y="664782"/>
                    <a:pt x="124066" y="609972"/>
                  </a:cubicBezTo>
                  <a:lnTo>
                    <a:pt x="23880" y="437778"/>
                  </a:lnTo>
                  <a:cubicBezTo>
                    <a:pt x="-7960" y="383053"/>
                    <a:pt x="-7960" y="315447"/>
                    <a:pt x="23880" y="260722"/>
                  </a:cubicBezTo>
                  <a:lnTo>
                    <a:pt x="124066" y="88528"/>
                  </a:lnTo>
                  <a:cubicBezTo>
                    <a:pt x="155955" y="33718"/>
                    <a:pt x="214583" y="0"/>
                    <a:pt x="277994" y="0"/>
                  </a:cubicBezTo>
                  <a:lnTo>
                    <a:pt x="479552" y="0"/>
                  </a:lnTo>
                  <a:cubicBezTo>
                    <a:pt x="542963" y="0"/>
                    <a:pt x="601591" y="33718"/>
                    <a:pt x="633480" y="88528"/>
                  </a:cubicBezTo>
                  <a:lnTo>
                    <a:pt x="733666" y="260722"/>
                  </a:lnTo>
                  <a:cubicBezTo>
                    <a:pt x="765506" y="315447"/>
                    <a:pt x="765506" y="383053"/>
                    <a:pt x="733666" y="437778"/>
                  </a:cubicBezTo>
                  <a:close/>
                </a:path>
              </a:pathLst>
            </a:custGeom>
            <a:solidFill>
              <a:srgbClr val="1D7363"/>
            </a:solidFill>
          </p:spPr>
        </p:sp>
        <p:sp>
          <p:nvSpPr>
            <p:cNvPr id="56" name="TextBox 56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sp>
        <p:nvSpPr>
          <p:cNvPr id="57" name="TextBox 57"/>
          <p:cNvSpPr txBox="1"/>
          <p:nvPr/>
        </p:nvSpPr>
        <p:spPr>
          <a:xfrm>
            <a:off x="14952840" y="6548658"/>
            <a:ext cx="2116961" cy="11536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ctr">
              <a:lnSpc>
                <a:spcPts val="3079"/>
              </a:lnSpc>
              <a:spcBef>
                <a:spcPct val="0"/>
              </a:spcBef>
            </a:pPr>
            <a:r>
              <a:rPr lang="en-US" sz="2199" b="1" spc="7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Turizmin yıl geneline yayılması</a:t>
            </a:r>
          </a:p>
        </p:txBody>
      </p:sp>
      <p:sp>
        <p:nvSpPr>
          <p:cNvPr id="59" name="AutoShape 59"/>
          <p:cNvSpPr/>
          <p:nvPr/>
        </p:nvSpPr>
        <p:spPr>
          <a:xfrm flipV="1">
            <a:off x="4308884" y="7317911"/>
            <a:ext cx="0" cy="942049"/>
          </a:xfrm>
          <a:prstGeom prst="line">
            <a:avLst/>
          </a:prstGeom>
          <a:ln w="85725" cap="flat">
            <a:solidFill>
              <a:srgbClr val="92BEBF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60" name="Group 60"/>
          <p:cNvGrpSpPr/>
          <p:nvPr/>
        </p:nvGrpSpPr>
        <p:grpSpPr>
          <a:xfrm>
            <a:off x="2836976" y="3061267"/>
            <a:ext cx="2942021" cy="4655383"/>
            <a:chOff x="0" y="0"/>
            <a:chExt cx="698500" cy="1105289"/>
          </a:xfrm>
        </p:grpSpPr>
        <p:sp>
          <p:nvSpPr>
            <p:cNvPr id="61" name="Freeform 61"/>
            <p:cNvSpPr/>
            <p:nvPr/>
          </p:nvSpPr>
          <p:spPr>
            <a:xfrm>
              <a:off x="0" y="4880"/>
              <a:ext cx="698500" cy="1095529"/>
            </a:xfrm>
            <a:custGeom>
              <a:avLst/>
              <a:gdLst/>
              <a:ahLst/>
              <a:cxnLst/>
              <a:rect l="l" t="t" r="r" b="b"/>
              <a:pathLst>
                <a:path w="698500" h="1095529">
                  <a:moveTo>
                    <a:pt x="364887" y="4218"/>
                  </a:moveTo>
                  <a:lnTo>
                    <a:pt x="682863" y="189222"/>
                  </a:lnTo>
                  <a:cubicBezTo>
                    <a:pt x="692544" y="194855"/>
                    <a:pt x="698500" y="205211"/>
                    <a:pt x="698500" y="216412"/>
                  </a:cubicBezTo>
                  <a:lnTo>
                    <a:pt x="698500" y="879118"/>
                  </a:lnTo>
                  <a:cubicBezTo>
                    <a:pt x="698500" y="890319"/>
                    <a:pt x="692544" y="900675"/>
                    <a:pt x="682863" y="906308"/>
                  </a:cubicBezTo>
                  <a:lnTo>
                    <a:pt x="364887" y="1091311"/>
                  </a:lnTo>
                  <a:cubicBezTo>
                    <a:pt x="355221" y="1096935"/>
                    <a:pt x="343279" y="1096935"/>
                    <a:pt x="333613" y="1091311"/>
                  </a:cubicBezTo>
                  <a:lnTo>
                    <a:pt x="15637" y="906308"/>
                  </a:lnTo>
                  <a:cubicBezTo>
                    <a:pt x="5956" y="900675"/>
                    <a:pt x="0" y="890319"/>
                    <a:pt x="0" y="879118"/>
                  </a:cubicBezTo>
                  <a:lnTo>
                    <a:pt x="0" y="216412"/>
                  </a:lnTo>
                  <a:cubicBezTo>
                    <a:pt x="0" y="205211"/>
                    <a:pt x="5956" y="194855"/>
                    <a:pt x="15637" y="189222"/>
                  </a:cubicBezTo>
                  <a:lnTo>
                    <a:pt x="333613" y="4218"/>
                  </a:lnTo>
                  <a:cubicBezTo>
                    <a:pt x="343279" y="-1406"/>
                    <a:pt x="355221" y="-1406"/>
                    <a:pt x="364887" y="4218"/>
                  </a:cubicBezTo>
                  <a:close/>
                </a:path>
              </a:pathLst>
            </a:custGeom>
            <a:solidFill>
              <a:srgbClr val="92BEBF"/>
            </a:solidFill>
          </p:spPr>
        </p:sp>
        <p:sp>
          <p:nvSpPr>
            <p:cNvPr id="62" name="TextBox 62"/>
            <p:cNvSpPr txBox="1"/>
            <p:nvPr/>
          </p:nvSpPr>
          <p:spPr>
            <a:xfrm>
              <a:off x="0" y="92075"/>
              <a:ext cx="698500" cy="87351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/>
            </a:p>
          </p:txBody>
        </p:sp>
      </p:grpSp>
      <p:grpSp>
        <p:nvGrpSpPr>
          <p:cNvPr id="63" name="Group 63"/>
          <p:cNvGrpSpPr/>
          <p:nvPr/>
        </p:nvGrpSpPr>
        <p:grpSpPr>
          <a:xfrm>
            <a:off x="3602091" y="8156608"/>
            <a:ext cx="1413586" cy="595054"/>
            <a:chOff x="0" y="0"/>
            <a:chExt cx="965428" cy="406400"/>
          </a:xfrm>
        </p:grpSpPr>
        <p:sp>
          <p:nvSpPr>
            <p:cNvPr id="64" name="Freeform 64"/>
            <p:cNvSpPr/>
            <p:nvPr/>
          </p:nvSpPr>
          <p:spPr>
            <a:xfrm>
              <a:off x="9074" y="0"/>
              <a:ext cx="947279" cy="406400"/>
            </a:xfrm>
            <a:custGeom>
              <a:avLst/>
              <a:gdLst/>
              <a:ahLst/>
              <a:cxnLst/>
              <a:rect l="l" t="t" r="r" b="b"/>
              <a:pathLst>
                <a:path w="947279" h="406400">
                  <a:moveTo>
                    <a:pt x="731246" y="0"/>
                  </a:moveTo>
                  <a:lnTo>
                    <a:pt x="216033" y="0"/>
                  </a:lnTo>
                  <a:cubicBezTo>
                    <a:pt x="202006" y="0"/>
                    <a:pt x="188554" y="5572"/>
                    <a:pt x="178635" y="15491"/>
                  </a:cubicBezTo>
                  <a:lnTo>
                    <a:pt x="6417" y="187709"/>
                  </a:lnTo>
                  <a:cubicBezTo>
                    <a:pt x="2308" y="191818"/>
                    <a:pt x="0" y="197390"/>
                    <a:pt x="0" y="203200"/>
                  </a:cubicBezTo>
                  <a:cubicBezTo>
                    <a:pt x="0" y="209010"/>
                    <a:pt x="2308" y="214582"/>
                    <a:pt x="6417" y="218691"/>
                  </a:cubicBezTo>
                  <a:lnTo>
                    <a:pt x="178635" y="390909"/>
                  </a:lnTo>
                  <a:cubicBezTo>
                    <a:pt x="188554" y="400828"/>
                    <a:pt x="202006" y="406400"/>
                    <a:pt x="216033" y="406400"/>
                  </a:cubicBezTo>
                  <a:lnTo>
                    <a:pt x="731246" y="406400"/>
                  </a:lnTo>
                  <a:cubicBezTo>
                    <a:pt x="745273" y="406400"/>
                    <a:pt x="758726" y="400828"/>
                    <a:pt x="768644" y="390909"/>
                  </a:cubicBezTo>
                  <a:lnTo>
                    <a:pt x="940863" y="218691"/>
                  </a:lnTo>
                  <a:cubicBezTo>
                    <a:pt x="944971" y="214582"/>
                    <a:pt x="947279" y="209010"/>
                    <a:pt x="947279" y="203200"/>
                  </a:cubicBezTo>
                  <a:cubicBezTo>
                    <a:pt x="947279" y="197390"/>
                    <a:pt x="944971" y="191818"/>
                    <a:pt x="940863" y="187709"/>
                  </a:cubicBezTo>
                  <a:lnTo>
                    <a:pt x="768644" y="15491"/>
                  </a:lnTo>
                  <a:cubicBezTo>
                    <a:pt x="758726" y="5572"/>
                    <a:pt x="745273" y="0"/>
                    <a:pt x="731246" y="0"/>
                  </a:cubicBezTo>
                  <a:close/>
                </a:path>
              </a:pathLst>
            </a:custGeom>
            <a:solidFill>
              <a:srgbClr val="92BEBF"/>
            </a:solidFill>
          </p:spPr>
        </p:sp>
        <p:sp>
          <p:nvSpPr>
            <p:cNvPr id="65" name="TextBox 65"/>
            <p:cNvSpPr txBox="1"/>
            <p:nvPr/>
          </p:nvSpPr>
          <p:spPr>
            <a:xfrm>
              <a:off x="152400" y="-47625"/>
              <a:ext cx="660628" cy="454025"/>
            </a:xfrm>
            <a:prstGeom prst="rect">
              <a:avLst/>
            </a:prstGeom>
          </p:spPr>
          <p:txBody>
            <a:bodyPr lIns="45575" tIns="45575" rIns="45575" bIns="45575" rtlCol="0" anchor="ctr"/>
            <a:lstStyle/>
            <a:p>
              <a:pPr algn="ctr">
                <a:lnSpc>
                  <a:spcPts val="2763"/>
                </a:lnSpc>
              </a:pPr>
              <a:endParaRPr/>
            </a:p>
          </p:txBody>
        </p:sp>
      </p:grpSp>
      <p:sp>
        <p:nvSpPr>
          <p:cNvPr id="66" name="Freeform 66"/>
          <p:cNvSpPr/>
          <p:nvPr/>
        </p:nvSpPr>
        <p:spPr>
          <a:xfrm>
            <a:off x="2816296" y="3042578"/>
            <a:ext cx="3075746" cy="1726262"/>
          </a:xfrm>
          <a:custGeom>
            <a:avLst/>
            <a:gdLst/>
            <a:ahLst/>
            <a:cxnLst/>
            <a:rect l="l" t="t" r="r" b="b"/>
            <a:pathLst>
              <a:path w="3075746" h="1726262">
                <a:moveTo>
                  <a:pt x="0" y="0"/>
                </a:moveTo>
                <a:lnTo>
                  <a:pt x="3075746" y="0"/>
                </a:lnTo>
                <a:lnTo>
                  <a:pt x="3075746" y="1726262"/>
                </a:lnTo>
                <a:lnTo>
                  <a:pt x="0" y="172626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alphaModFix amt="52000"/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</p:spPr>
      </p:sp>
      <p:grpSp>
        <p:nvGrpSpPr>
          <p:cNvPr id="67" name="Group 67"/>
          <p:cNvGrpSpPr/>
          <p:nvPr/>
        </p:nvGrpSpPr>
        <p:grpSpPr>
          <a:xfrm>
            <a:off x="3594938" y="2643419"/>
            <a:ext cx="1436165" cy="1671173"/>
            <a:chOff x="0" y="0"/>
            <a:chExt cx="698500" cy="812800"/>
          </a:xfrm>
        </p:grpSpPr>
        <p:sp>
          <p:nvSpPr>
            <p:cNvPr id="68" name="Freeform 68"/>
            <p:cNvSpPr/>
            <p:nvPr/>
          </p:nvSpPr>
          <p:spPr>
            <a:xfrm>
              <a:off x="0" y="4998"/>
              <a:ext cx="698500" cy="802803"/>
            </a:xfrm>
            <a:custGeom>
              <a:avLst/>
              <a:gdLst/>
              <a:ahLst/>
              <a:cxnLst/>
              <a:rect l="l" t="t" r="r" b="b"/>
              <a:pathLst>
                <a:path w="698500" h="802803">
                  <a:moveTo>
                    <a:pt x="365267" y="4321"/>
                  </a:moveTo>
                  <a:lnTo>
                    <a:pt x="682483" y="188883"/>
                  </a:lnTo>
                  <a:cubicBezTo>
                    <a:pt x="692400" y="194653"/>
                    <a:pt x="698500" y="205260"/>
                    <a:pt x="698500" y="216733"/>
                  </a:cubicBezTo>
                  <a:lnTo>
                    <a:pt x="698500" y="586071"/>
                  </a:lnTo>
                  <a:cubicBezTo>
                    <a:pt x="698500" y="597544"/>
                    <a:pt x="692400" y="608151"/>
                    <a:pt x="682483" y="613921"/>
                  </a:cubicBezTo>
                  <a:lnTo>
                    <a:pt x="365267" y="798483"/>
                  </a:lnTo>
                  <a:cubicBezTo>
                    <a:pt x="355366" y="804244"/>
                    <a:pt x="343134" y="804244"/>
                    <a:pt x="333233" y="798483"/>
                  </a:cubicBezTo>
                  <a:lnTo>
                    <a:pt x="16017" y="613921"/>
                  </a:lnTo>
                  <a:cubicBezTo>
                    <a:pt x="6100" y="608151"/>
                    <a:pt x="0" y="597544"/>
                    <a:pt x="0" y="586071"/>
                  </a:cubicBezTo>
                  <a:lnTo>
                    <a:pt x="0" y="216733"/>
                  </a:lnTo>
                  <a:cubicBezTo>
                    <a:pt x="0" y="205260"/>
                    <a:pt x="6100" y="194653"/>
                    <a:pt x="16017" y="188883"/>
                  </a:cubicBezTo>
                  <a:lnTo>
                    <a:pt x="333233" y="4321"/>
                  </a:lnTo>
                  <a:cubicBezTo>
                    <a:pt x="343134" y="-1440"/>
                    <a:pt x="355366" y="-1440"/>
                    <a:pt x="365267" y="4321"/>
                  </a:cubicBezTo>
                  <a:close/>
                </a:path>
              </a:pathLst>
            </a:custGeom>
            <a:solidFill>
              <a:srgbClr val="FFFFFF"/>
            </a:solidFill>
            <a:ln w="76200" cap="sq">
              <a:solidFill>
                <a:srgbClr val="639C9D"/>
              </a:solidFill>
              <a:prstDash val="solid"/>
              <a:miter/>
            </a:ln>
          </p:spPr>
        </p:sp>
        <p:sp>
          <p:nvSpPr>
            <p:cNvPr id="69" name="TextBox 69"/>
            <p:cNvSpPr txBox="1"/>
            <p:nvPr/>
          </p:nvSpPr>
          <p:spPr>
            <a:xfrm>
              <a:off x="0" y="92075"/>
              <a:ext cx="698500" cy="581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/>
            </a:p>
          </p:txBody>
        </p:sp>
      </p:grpSp>
      <p:sp>
        <p:nvSpPr>
          <p:cNvPr id="71" name="TextBox 71"/>
          <p:cNvSpPr txBox="1"/>
          <p:nvPr/>
        </p:nvSpPr>
        <p:spPr>
          <a:xfrm>
            <a:off x="3980753" y="8227440"/>
            <a:ext cx="656263" cy="4057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400" b="1" spc="10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01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3141717" y="5105400"/>
            <a:ext cx="2328935" cy="11156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ctr">
              <a:lnSpc>
                <a:spcPts val="2940"/>
              </a:lnSpc>
              <a:spcBef>
                <a:spcPct val="0"/>
              </a:spcBef>
            </a:pPr>
            <a:r>
              <a:rPr lang="tr-TR" sz="2400" b="1" spc="67" dirty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Doğa Temelli Turizm Yatırımları</a:t>
            </a:r>
            <a:endParaRPr lang="en-US" sz="2400" b="1" spc="67" dirty="0">
              <a:solidFill>
                <a:srgbClr val="FFFFFF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  <p:grpSp>
        <p:nvGrpSpPr>
          <p:cNvPr id="73" name="Group 73"/>
          <p:cNvGrpSpPr/>
          <p:nvPr/>
        </p:nvGrpSpPr>
        <p:grpSpPr>
          <a:xfrm>
            <a:off x="10441266" y="2622559"/>
            <a:ext cx="4292499" cy="3688866"/>
            <a:chOff x="0" y="0"/>
            <a:chExt cx="812800" cy="698500"/>
          </a:xfrm>
        </p:grpSpPr>
        <p:sp>
          <p:nvSpPr>
            <p:cNvPr id="74" name="Freeform 74"/>
            <p:cNvSpPr/>
            <p:nvPr/>
          </p:nvSpPr>
          <p:spPr>
            <a:xfrm>
              <a:off x="19460" y="0"/>
              <a:ext cx="773880" cy="698500"/>
            </a:xfrm>
            <a:custGeom>
              <a:avLst/>
              <a:gdLst/>
              <a:ahLst/>
              <a:cxnLst/>
              <a:rect l="l" t="t" r="r" b="b"/>
              <a:pathLst>
                <a:path w="773880" h="698500">
                  <a:moveTo>
                    <a:pt x="757059" y="411607"/>
                  </a:moveTo>
                  <a:lnTo>
                    <a:pt x="626421" y="636143"/>
                  </a:lnTo>
                  <a:cubicBezTo>
                    <a:pt x="603958" y="674749"/>
                    <a:pt x="562662" y="698500"/>
                    <a:pt x="517996" y="698500"/>
                  </a:cubicBezTo>
                  <a:lnTo>
                    <a:pt x="255884" y="698500"/>
                  </a:lnTo>
                  <a:cubicBezTo>
                    <a:pt x="211218" y="698500"/>
                    <a:pt x="169921" y="674749"/>
                    <a:pt x="147459" y="636143"/>
                  </a:cubicBezTo>
                  <a:lnTo>
                    <a:pt x="16821" y="411607"/>
                  </a:lnTo>
                  <a:cubicBezTo>
                    <a:pt x="-5607" y="373061"/>
                    <a:pt x="-5607" y="325439"/>
                    <a:pt x="16821" y="286893"/>
                  </a:cubicBezTo>
                  <a:lnTo>
                    <a:pt x="147459" y="62357"/>
                  </a:lnTo>
                  <a:cubicBezTo>
                    <a:pt x="169921" y="23751"/>
                    <a:pt x="211218" y="0"/>
                    <a:pt x="255884" y="0"/>
                  </a:cubicBezTo>
                  <a:lnTo>
                    <a:pt x="517996" y="0"/>
                  </a:lnTo>
                  <a:cubicBezTo>
                    <a:pt x="562662" y="0"/>
                    <a:pt x="603958" y="23751"/>
                    <a:pt x="626421" y="62357"/>
                  </a:cubicBezTo>
                  <a:lnTo>
                    <a:pt x="757059" y="286893"/>
                  </a:lnTo>
                  <a:cubicBezTo>
                    <a:pt x="779487" y="325439"/>
                    <a:pt x="779487" y="373061"/>
                    <a:pt x="757059" y="411607"/>
                  </a:cubicBezTo>
                  <a:close/>
                </a:path>
              </a:pathLst>
            </a:custGeom>
            <a:solidFill>
              <a:srgbClr val="639C9D"/>
            </a:solidFill>
          </p:spPr>
        </p:sp>
        <p:sp>
          <p:nvSpPr>
            <p:cNvPr id="75" name="TextBox 75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grpSp>
        <p:nvGrpSpPr>
          <p:cNvPr id="76" name="Group 76"/>
          <p:cNvGrpSpPr/>
          <p:nvPr/>
        </p:nvGrpSpPr>
        <p:grpSpPr>
          <a:xfrm>
            <a:off x="10808969" y="2897231"/>
            <a:ext cx="3557092" cy="3056876"/>
            <a:chOff x="0" y="0"/>
            <a:chExt cx="812800" cy="698500"/>
          </a:xfrm>
        </p:grpSpPr>
        <p:sp>
          <p:nvSpPr>
            <p:cNvPr id="77" name="Freeform 77"/>
            <p:cNvSpPr/>
            <p:nvPr/>
          </p:nvSpPr>
          <p:spPr>
            <a:xfrm>
              <a:off x="23483" y="0"/>
              <a:ext cx="765833" cy="698500"/>
            </a:xfrm>
            <a:custGeom>
              <a:avLst/>
              <a:gdLst/>
              <a:ahLst/>
              <a:cxnLst/>
              <a:rect l="l" t="t" r="r" b="b"/>
              <a:pathLst>
                <a:path w="765833" h="698500">
                  <a:moveTo>
                    <a:pt x="745536" y="424499"/>
                  </a:moveTo>
                  <a:lnTo>
                    <a:pt x="629898" y="623251"/>
                  </a:lnTo>
                  <a:cubicBezTo>
                    <a:pt x="602792" y="669839"/>
                    <a:pt x="552958" y="698500"/>
                    <a:pt x="499058" y="698500"/>
                  </a:cubicBezTo>
                  <a:lnTo>
                    <a:pt x="266776" y="698500"/>
                  </a:lnTo>
                  <a:cubicBezTo>
                    <a:pt x="212876" y="698500"/>
                    <a:pt x="163042" y="669839"/>
                    <a:pt x="135936" y="623251"/>
                  </a:cubicBezTo>
                  <a:lnTo>
                    <a:pt x="20298" y="424499"/>
                  </a:lnTo>
                  <a:cubicBezTo>
                    <a:pt x="-6765" y="377983"/>
                    <a:pt x="-6765" y="320517"/>
                    <a:pt x="20298" y="274001"/>
                  </a:cubicBezTo>
                  <a:lnTo>
                    <a:pt x="135936" y="75249"/>
                  </a:lnTo>
                  <a:cubicBezTo>
                    <a:pt x="163042" y="28661"/>
                    <a:pt x="212876" y="0"/>
                    <a:pt x="266776" y="0"/>
                  </a:cubicBezTo>
                  <a:lnTo>
                    <a:pt x="499058" y="0"/>
                  </a:lnTo>
                  <a:cubicBezTo>
                    <a:pt x="552958" y="0"/>
                    <a:pt x="602792" y="28661"/>
                    <a:pt x="629898" y="75249"/>
                  </a:cubicBezTo>
                  <a:lnTo>
                    <a:pt x="745536" y="274001"/>
                  </a:lnTo>
                  <a:cubicBezTo>
                    <a:pt x="772599" y="320517"/>
                    <a:pt x="772599" y="377983"/>
                    <a:pt x="745536" y="424499"/>
                  </a:cubicBezTo>
                  <a:close/>
                </a:path>
              </a:pathLst>
            </a:custGeom>
            <a:solidFill>
              <a:srgbClr val="92BEBF"/>
            </a:solidFill>
          </p:spPr>
        </p:sp>
        <p:sp>
          <p:nvSpPr>
            <p:cNvPr id="78" name="TextBox 78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grpSp>
        <p:nvGrpSpPr>
          <p:cNvPr id="79" name="Group 79"/>
          <p:cNvGrpSpPr/>
          <p:nvPr/>
        </p:nvGrpSpPr>
        <p:grpSpPr>
          <a:xfrm>
            <a:off x="11138809" y="3113604"/>
            <a:ext cx="3023557" cy="2598370"/>
            <a:chOff x="0" y="0"/>
            <a:chExt cx="812800" cy="698500"/>
          </a:xfrm>
        </p:grpSpPr>
        <p:sp>
          <p:nvSpPr>
            <p:cNvPr id="80" name="Freeform 80"/>
            <p:cNvSpPr/>
            <p:nvPr/>
          </p:nvSpPr>
          <p:spPr>
            <a:xfrm>
              <a:off x="27627" y="0"/>
              <a:ext cx="757545" cy="698500"/>
            </a:xfrm>
            <a:custGeom>
              <a:avLst/>
              <a:gdLst/>
              <a:ahLst/>
              <a:cxnLst/>
              <a:rect l="l" t="t" r="r" b="b"/>
              <a:pathLst>
                <a:path w="757545" h="698500">
                  <a:moveTo>
                    <a:pt x="733666" y="437778"/>
                  </a:moveTo>
                  <a:lnTo>
                    <a:pt x="633480" y="609972"/>
                  </a:lnTo>
                  <a:cubicBezTo>
                    <a:pt x="601591" y="664782"/>
                    <a:pt x="542963" y="698500"/>
                    <a:pt x="479552" y="698500"/>
                  </a:cubicBezTo>
                  <a:lnTo>
                    <a:pt x="277994" y="698500"/>
                  </a:lnTo>
                  <a:cubicBezTo>
                    <a:pt x="214583" y="698500"/>
                    <a:pt x="155955" y="664782"/>
                    <a:pt x="124066" y="609972"/>
                  </a:cubicBezTo>
                  <a:lnTo>
                    <a:pt x="23880" y="437778"/>
                  </a:lnTo>
                  <a:cubicBezTo>
                    <a:pt x="-7960" y="383053"/>
                    <a:pt x="-7960" y="315447"/>
                    <a:pt x="23880" y="260722"/>
                  </a:cubicBezTo>
                  <a:lnTo>
                    <a:pt x="124066" y="88528"/>
                  </a:lnTo>
                  <a:cubicBezTo>
                    <a:pt x="155955" y="33718"/>
                    <a:pt x="214583" y="0"/>
                    <a:pt x="277994" y="0"/>
                  </a:cubicBezTo>
                  <a:lnTo>
                    <a:pt x="479552" y="0"/>
                  </a:lnTo>
                  <a:cubicBezTo>
                    <a:pt x="542963" y="0"/>
                    <a:pt x="601591" y="33718"/>
                    <a:pt x="633480" y="88528"/>
                  </a:cubicBezTo>
                  <a:lnTo>
                    <a:pt x="733666" y="260722"/>
                  </a:lnTo>
                  <a:cubicBezTo>
                    <a:pt x="765506" y="315447"/>
                    <a:pt x="765506" y="383053"/>
                    <a:pt x="733666" y="437778"/>
                  </a:cubicBezTo>
                  <a:close/>
                </a:path>
              </a:pathLst>
            </a:custGeom>
            <a:solidFill>
              <a:srgbClr val="1D7363"/>
            </a:solidFill>
          </p:spPr>
        </p:sp>
        <p:sp>
          <p:nvSpPr>
            <p:cNvPr id="81" name="TextBox 81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sp>
        <p:nvSpPr>
          <p:cNvPr id="82" name="TextBox 82"/>
          <p:cNvSpPr txBox="1"/>
          <p:nvPr/>
        </p:nvSpPr>
        <p:spPr>
          <a:xfrm>
            <a:off x="11490883" y="3606223"/>
            <a:ext cx="2319410" cy="15901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ctr">
              <a:lnSpc>
                <a:spcPts val="3079"/>
              </a:lnSpc>
              <a:spcBef>
                <a:spcPct val="0"/>
              </a:spcBef>
            </a:pPr>
            <a:r>
              <a:rPr lang="tr-TR" sz="2199" b="1" spc="70" dirty="0" smtClean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Ortalama geceleme süresinin </a:t>
            </a:r>
            <a:r>
              <a:rPr lang="en-US" sz="2199" b="1" spc="70" dirty="0" err="1" smtClean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artırılması</a:t>
            </a:r>
            <a:endParaRPr lang="en-US" sz="2199" b="1" spc="70" dirty="0">
              <a:solidFill>
                <a:srgbClr val="FFFFFF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  <p:sp>
        <p:nvSpPr>
          <p:cNvPr id="84" name="Freeform 84"/>
          <p:cNvSpPr/>
          <p:nvPr/>
        </p:nvSpPr>
        <p:spPr>
          <a:xfrm>
            <a:off x="179467" y="8851400"/>
            <a:ext cx="1131201" cy="857799"/>
          </a:xfrm>
          <a:custGeom>
            <a:avLst/>
            <a:gdLst/>
            <a:ahLst/>
            <a:cxnLst/>
            <a:rect l="l" t="t" r="r" b="b"/>
            <a:pathLst>
              <a:path w="1131201" h="857799">
                <a:moveTo>
                  <a:pt x="0" y="0"/>
                </a:moveTo>
                <a:lnTo>
                  <a:pt x="1131200" y="0"/>
                </a:lnTo>
                <a:lnTo>
                  <a:pt x="1131200" y="857799"/>
                </a:lnTo>
                <a:lnTo>
                  <a:pt x="0" y="857799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pic>
        <p:nvPicPr>
          <p:cNvPr id="86" name="Resim 8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789703" y="2996555"/>
            <a:ext cx="1002829" cy="961617"/>
          </a:xfrm>
          <a:prstGeom prst="rect">
            <a:avLst/>
          </a:prstGeom>
        </p:spPr>
      </p:pic>
      <p:sp>
        <p:nvSpPr>
          <p:cNvPr id="87" name="TextBox 64"/>
          <p:cNvSpPr txBox="1"/>
          <p:nvPr/>
        </p:nvSpPr>
        <p:spPr>
          <a:xfrm>
            <a:off x="3321429" y="173590"/>
            <a:ext cx="11094236" cy="14362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1" indent="0" algn="ctr">
              <a:lnSpc>
                <a:spcPts val="5599"/>
              </a:lnSpc>
              <a:spcBef>
                <a:spcPct val="0"/>
              </a:spcBef>
            </a:pPr>
            <a:r>
              <a:rPr lang="tr-TR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ZONGULDAK</a:t>
            </a:r>
            <a:r>
              <a:rPr lang="en-US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 </a:t>
            </a:r>
            <a:r>
              <a:rPr lang="tr-TR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İ</a:t>
            </a:r>
            <a:r>
              <a:rPr lang="en-US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L</a:t>
            </a:r>
            <a:r>
              <a:rPr lang="tr-TR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İ</a:t>
            </a:r>
            <a:r>
              <a:rPr lang="en-US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 </a:t>
            </a:r>
            <a:r>
              <a:rPr lang="tr-TR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İ</a:t>
            </a:r>
            <a:r>
              <a:rPr lang="en-US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Ç</a:t>
            </a:r>
            <a:r>
              <a:rPr lang="tr-TR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İ</a:t>
            </a:r>
            <a:r>
              <a:rPr lang="en-US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N </a:t>
            </a:r>
            <a:r>
              <a:rPr lang="en-US" sz="3999" b="1" spc="167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YEREL KALKINMA </a:t>
            </a:r>
            <a:r>
              <a:rPr lang="en-US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HAMLES</a:t>
            </a:r>
            <a:r>
              <a:rPr lang="tr-TR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İ</a:t>
            </a:r>
            <a:r>
              <a:rPr lang="en-US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 </a:t>
            </a:r>
            <a:r>
              <a:rPr lang="en-US" sz="3999" b="1" spc="167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YATIRIM KONULARI</a:t>
            </a:r>
          </a:p>
        </p:txBody>
      </p:sp>
      <p:sp>
        <p:nvSpPr>
          <p:cNvPr id="85" name="TextBox 78"/>
          <p:cNvSpPr txBox="1"/>
          <p:nvPr/>
        </p:nvSpPr>
        <p:spPr>
          <a:xfrm>
            <a:off x="12326890" y="9411166"/>
            <a:ext cx="4895288" cy="3718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2913"/>
              </a:lnSpc>
            </a:pPr>
            <a:r>
              <a:rPr lang="en-US" sz="1879" b="1" dirty="0" err="1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Yerel</a:t>
            </a:r>
            <a:r>
              <a:rPr lang="en-US" sz="1879" b="1" dirty="0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 Kalkınma </a:t>
            </a:r>
            <a:r>
              <a:rPr lang="en-US" sz="1879" b="1" dirty="0" err="1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Hamlesi</a:t>
            </a:r>
            <a:r>
              <a:rPr lang="en-US" sz="1879" b="1" dirty="0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 2026 - </a:t>
            </a:r>
            <a:r>
              <a:rPr lang="tr-TR" sz="1879" b="1" dirty="0" smtClean="0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Zonguldak</a:t>
            </a:r>
            <a:endParaRPr lang="en-US" sz="1879" b="1" dirty="0">
              <a:solidFill>
                <a:srgbClr val="235A5B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</p:spTree>
    <p:extLst>
      <p:ext uri="{BB962C8B-B14F-4D97-AF65-F5344CB8AC3E}">
        <p14:creationId xmlns:p14="http://schemas.microsoft.com/office/powerpoint/2010/main" val="3928518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8105176" y="9827987"/>
            <a:ext cx="2077648" cy="959467"/>
          </a:xfrm>
          <a:custGeom>
            <a:avLst/>
            <a:gdLst/>
            <a:ahLst/>
            <a:cxnLst/>
            <a:rect l="l" t="t" r="r" b="b"/>
            <a:pathLst>
              <a:path w="2077648" h="959467">
                <a:moveTo>
                  <a:pt x="0" y="0"/>
                </a:moveTo>
                <a:lnTo>
                  <a:pt x="2077648" y="0"/>
                </a:lnTo>
                <a:lnTo>
                  <a:pt x="2077648" y="959467"/>
                </a:lnTo>
                <a:lnTo>
                  <a:pt x="0" y="95946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 r="-59838" b="-615486"/>
            </a:stretch>
          </a:blipFill>
        </p:spPr>
      </p:sp>
      <p:sp>
        <p:nvSpPr>
          <p:cNvPr id="4" name="AutoShape 4"/>
          <p:cNvSpPr/>
          <p:nvPr/>
        </p:nvSpPr>
        <p:spPr>
          <a:xfrm>
            <a:off x="1515899" y="9285348"/>
            <a:ext cx="15256203" cy="0"/>
          </a:xfrm>
          <a:prstGeom prst="line">
            <a:avLst/>
          </a:prstGeom>
          <a:ln w="9525" cap="flat">
            <a:solidFill>
              <a:srgbClr val="235A5B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5" name="Freeform 5"/>
          <p:cNvSpPr/>
          <p:nvPr/>
        </p:nvSpPr>
        <p:spPr>
          <a:xfrm>
            <a:off x="-892036" y="-365782"/>
            <a:ext cx="2618776" cy="1135894"/>
          </a:xfrm>
          <a:custGeom>
            <a:avLst/>
            <a:gdLst/>
            <a:ahLst/>
            <a:cxnLst/>
            <a:rect l="l" t="t" r="r" b="b"/>
            <a:pathLst>
              <a:path w="2618776" h="1135894">
                <a:moveTo>
                  <a:pt x="0" y="0"/>
                </a:moveTo>
                <a:lnTo>
                  <a:pt x="2618776" y="0"/>
                </a:lnTo>
                <a:lnTo>
                  <a:pt x="2618776" y="1135894"/>
                </a:lnTo>
                <a:lnTo>
                  <a:pt x="0" y="113589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7259300" y="1259350"/>
            <a:ext cx="2198996" cy="690851"/>
          </a:xfrm>
          <a:custGeom>
            <a:avLst/>
            <a:gdLst/>
            <a:ahLst/>
            <a:cxnLst/>
            <a:rect l="l" t="t" r="r" b="b"/>
            <a:pathLst>
              <a:path w="2198996" h="690851">
                <a:moveTo>
                  <a:pt x="0" y="0"/>
                </a:moveTo>
                <a:lnTo>
                  <a:pt x="2198996" y="0"/>
                </a:lnTo>
                <a:lnTo>
                  <a:pt x="2198996" y="690851"/>
                </a:lnTo>
                <a:lnTo>
                  <a:pt x="0" y="69085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1515899" y="9411166"/>
            <a:ext cx="3680725" cy="3450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913"/>
              </a:lnSpc>
            </a:pPr>
            <a:r>
              <a:rPr lang="en-US" sz="1879" b="1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Batı Karadeniz Kalkınma Ajansı</a:t>
            </a:r>
          </a:p>
        </p:txBody>
      </p:sp>
      <p:grpSp>
        <p:nvGrpSpPr>
          <p:cNvPr id="8" name="Group 8"/>
          <p:cNvGrpSpPr/>
          <p:nvPr/>
        </p:nvGrpSpPr>
        <p:grpSpPr>
          <a:xfrm>
            <a:off x="1028700" y="1452794"/>
            <a:ext cx="4292499" cy="3688866"/>
            <a:chOff x="0" y="0"/>
            <a:chExt cx="812800" cy="698500"/>
          </a:xfrm>
        </p:grpSpPr>
        <p:sp>
          <p:nvSpPr>
            <p:cNvPr id="9" name="Freeform 9"/>
            <p:cNvSpPr/>
            <p:nvPr/>
          </p:nvSpPr>
          <p:spPr>
            <a:xfrm>
              <a:off x="19460" y="0"/>
              <a:ext cx="773880" cy="698500"/>
            </a:xfrm>
            <a:custGeom>
              <a:avLst/>
              <a:gdLst/>
              <a:ahLst/>
              <a:cxnLst/>
              <a:rect l="l" t="t" r="r" b="b"/>
              <a:pathLst>
                <a:path w="773880" h="698500">
                  <a:moveTo>
                    <a:pt x="757059" y="411607"/>
                  </a:moveTo>
                  <a:lnTo>
                    <a:pt x="626421" y="636143"/>
                  </a:lnTo>
                  <a:cubicBezTo>
                    <a:pt x="603958" y="674749"/>
                    <a:pt x="562662" y="698500"/>
                    <a:pt x="517996" y="698500"/>
                  </a:cubicBezTo>
                  <a:lnTo>
                    <a:pt x="255884" y="698500"/>
                  </a:lnTo>
                  <a:cubicBezTo>
                    <a:pt x="211218" y="698500"/>
                    <a:pt x="169921" y="674749"/>
                    <a:pt x="147459" y="636143"/>
                  </a:cubicBezTo>
                  <a:lnTo>
                    <a:pt x="16821" y="411607"/>
                  </a:lnTo>
                  <a:cubicBezTo>
                    <a:pt x="-5607" y="373061"/>
                    <a:pt x="-5607" y="325439"/>
                    <a:pt x="16821" y="286893"/>
                  </a:cubicBezTo>
                  <a:lnTo>
                    <a:pt x="147459" y="62357"/>
                  </a:lnTo>
                  <a:cubicBezTo>
                    <a:pt x="169921" y="23751"/>
                    <a:pt x="211218" y="0"/>
                    <a:pt x="255884" y="0"/>
                  </a:cubicBezTo>
                  <a:lnTo>
                    <a:pt x="517996" y="0"/>
                  </a:lnTo>
                  <a:cubicBezTo>
                    <a:pt x="562662" y="0"/>
                    <a:pt x="603958" y="23751"/>
                    <a:pt x="626421" y="62357"/>
                  </a:cubicBezTo>
                  <a:lnTo>
                    <a:pt x="757059" y="286893"/>
                  </a:lnTo>
                  <a:cubicBezTo>
                    <a:pt x="779487" y="325439"/>
                    <a:pt x="779487" y="373061"/>
                    <a:pt x="757059" y="411607"/>
                  </a:cubicBezTo>
                  <a:close/>
                </a:path>
              </a:pathLst>
            </a:custGeom>
            <a:solidFill>
              <a:srgbClr val="639C9D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396404" y="1727465"/>
            <a:ext cx="3557092" cy="3056876"/>
            <a:chOff x="0" y="0"/>
            <a:chExt cx="812800" cy="698500"/>
          </a:xfrm>
        </p:grpSpPr>
        <p:sp>
          <p:nvSpPr>
            <p:cNvPr id="12" name="Freeform 12"/>
            <p:cNvSpPr/>
            <p:nvPr/>
          </p:nvSpPr>
          <p:spPr>
            <a:xfrm>
              <a:off x="23483" y="0"/>
              <a:ext cx="765833" cy="698500"/>
            </a:xfrm>
            <a:custGeom>
              <a:avLst/>
              <a:gdLst/>
              <a:ahLst/>
              <a:cxnLst/>
              <a:rect l="l" t="t" r="r" b="b"/>
              <a:pathLst>
                <a:path w="765833" h="698500">
                  <a:moveTo>
                    <a:pt x="745536" y="424499"/>
                  </a:moveTo>
                  <a:lnTo>
                    <a:pt x="629898" y="623251"/>
                  </a:lnTo>
                  <a:cubicBezTo>
                    <a:pt x="602792" y="669839"/>
                    <a:pt x="552958" y="698500"/>
                    <a:pt x="499058" y="698500"/>
                  </a:cubicBezTo>
                  <a:lnTo>
                    <a:pt x="266776" y="698500"/>
                  </a:lnTo>
                  <a:cubicBezTo>
                    <a:pt x="212876" y="698500"/>
                    <a:pt x="163042" y="669839"/>
                    <a:pt x="135936" y="623251"/>
                  </a:cubicBezTo>
                  <a:lnTo>
                    <a:pt x="20298" y="424499"/>
                  </a:lnTo>
                  <a:cubicBezTo>
                    <a:pt x="-6765" y="377983"/>
                    <a:pt x="-6765" y="320517"/>
                    <a:pt x="20298" y="274001"/>
                  </a:cubicBezTo>
                  <a:lnTo>
                    <a:pt x="135936" y="75249"/>
                  </a:lnTo>
                  <a:cubicBezTo>
                    <a:pt x="163042" y="28661"/>
                    <a:pt x="212876" y="0"/>
                    <a:pt x="266776" y="0"/>
                  </a:cubicBezTo>
                  <a:lnTo>
                    <a:pt x="499058" y="0"/>
                  </a:lnTo>
                  <a:cubicBezTo>
                    <a:pt x="552958" y="0"/>
                    <a:pt x="602792" y="28661"/>
                    <a:pt x="629898" y="75249"/>
                  </a:cubicBezTo>
                  <a:lnTo>
                    <a:pt x="745536" y="274001"/>
                  </a:lnTo>
                  <a:cubicBezTo>
                    <a:pt x="772599" y="320517"/>
                    <a:pt x="772599" y="377983"/>
                    <a:pt x="745536" y="424499"/>
                  </a:cubicBezTo>
                  <a:close/>
                </a:path>
              </a:pathLst>
            </a:custGeom>
            <a:solidFill>
              <a:srgbClr val="92BEBF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726243" y="1943839"/>
            <a:ext cx="3023557" cy="2598370"/>
            <a:chOff x="0" y="0"/>
            <a:chExt cx="812800" cy="698500"/>
          </a:xfrm>
        </p:grpSpPr>
        <p:sp>
          <p:nvSpPr>
            <p:cNvPr id="15" name="Freeform 15"/>
            <p:cNvSpPr/>
            <p:nvPr/>
          </p:nvSpPr>
          <p:spPr>
            <a:xfrm>
              <a:off x="27627" y="0"/>
              <a:ext cx="757545" cy="698500"/>
            </a:xfrm>
            <a:custGeom>
              <a:avLst/>
              <a:gdLst/>
              <a:ahLst/>
              <a:cxnLst/>
              <a:rect l="l" t="t" r="r" b="b"/>
              <a:pathLst>
                <a:path w="757545" h="698500">
                  <a:moveTo>
                    <a:pt x="733666" y="437778"/>
                  </a:moveTo>
                  <a:lnTo>
                    <a:pt x="633480" y="609972"/>
                  </a:lnTo>
                  <a:cubicBezTo>
                    <a:pt x="601591" y="664782"/>
                    <a:pt x="542963" y="698500"/>
                    <a:pt x="479552" y="698500"/>
                  </a:cubicBezTo>
                  <a:lnTo>
                    <a:pt x="277994" y="698500"/>
                  </a:lnTo>
                  <a:cubicBezTo>
                    <a:pt x="214583" y="698500"/>
                    <a:pt x="155955" y="664782"/>
                    <a:pt x="124066" y="609972"/>
                  </a:cubicBezTo>
                  <a:lnTo>
                    <a:pt x="23880" y="437778"/>
                  </a:lnTo>
                  <a:cubicBezTo>
                    <a:pt x="-7960" y="383053"/>
                    <a:pt x="-7960" y="315447"/>
                    <a:pt x="23880" y="260722"/>
                  </a:cubicBezTo>
                  <a:lnTo>
                    <a:pt x="124066" y="88528"/>
                  </a:lnTo>
                  <a:cubicBezTo>
                    <a:pt x="155955" y="33718"/>
                    <a:pt x="214583" y="0"/>
                    <a:pt x="277994" y="0"/>
                  </a:cubicBezTo>
                  <a:lnTo>
                    <a:pt x="479552" y="0"/>
                  </a:lnTo>
                  <a:cubicBezTo>
                    <a:pt x="542963" y="0"/>
                    <a:pt x="601591" y="33718"/>
                    <a:pt x="633480" y="88528"/>
                  </a:cubicBezTo>
                  <a:lnTo>
                    <a:pt x="733666" y="260722"/>
                  </a:lnTo>
                  <a:cubicBezTo>
                    <a:pt x="765506" y="315447"/>
                    <a:pt x="765506" y="383053"/>
                    <a:pt x="733666" y="437778"/>
                  </a:cubicBezTo>
                  <a:close/>
                </a:path>
              </a:pathLst>
            </a:custGeom>
            <a:solidFill>
              <a:srgbClr val="1D7363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2136628" y="2442772"/>
            <a:ext cx="2328935" cy="15754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ctr">
              <a:lnSpc>
                <a:spcPts val="3079"/>
              </a:lnSpc>
              <a:spcBef>
                <a:spcPct val="0"/>
              </a:spcBef>
            </a:pPr>
            <a:r>
              <a:rPr lang="tr-TR" sz="2199" b="1" spc="70" dirty="0" smtClean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Orman varlığına dayalı hammadde avantajı</a:t>
            </a:r>
            <a:endParaRPr lang="tr-TR" sz="2199" b="1" spc="70" dirty="0">
              <a:solidFill>
                <a:srgbClr val="FFFFFF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  <p:grpSp>
        <p:nvGrpSpPr>
          <p:cNvPr id="18" name="Group 18"/>
          <p:cNvGrpSpPr/>
          <p:nvPr/>
        </p:nvGrpSpPr>
        <p:grpSpPr>
          <a:xfrm>
            <a:off x="9301884" y="2061276"/>
            <a:ext cx="4292499" cy="3688866"/>
            <a:chOff x="0" y="0"/>
            <a:chExt cx="812800" cy="698500"/>
          </a:xfrm>
        </p:grpSpPr>
        <p:sp>
          <p:nvSpPr>
            <p:cNvPr id="19" name="Freeform 19"/>
            <p:cNvSpPr/>
            <p:nvPr/>
          </p:nvSpPr>
          <p:spPr>
            <a:xfrm>
              <a:off x="19460" y="0"/>
              <a:ext cx="773880" cy="698500"/>
            </a:xfrm>
            <a:custGeom>
              <a:avLst/>
              <a:gdLst/>
              <a:ahLst/>
              <a:cxnLst/>
              <a:rect l="l" t="t" r="r" b="b"/>
              <a:pathLst>
                <a:path w="773880" h="698500">
                  <a:moveTo>
                    <a:pt x="757059" y="411607"/>
                  </a:moveTo>
                  <a:lnTo>
                    <a:pt x="626421" y="636143"/>
                  </a:lnTo>
                  <a:cubicBezTo>
                    <a:pt x="603958" y="674749"/>
                    <a:pt x="562662" y="698500"/>
                    <a:pt x="517996" y="698500"/>
                  </a:cubicBezTo>
                  <a:lnTo>
                    <a:pt x="255884" y="698500"/>
                  </a:lnTo>
                  <a:cubicBezTo>
                    <a:pt x="211218" y="698500"/>
                    <a:pt x="169921" y="674749"/>
                    <a:pt x="147459" y="636143"/>
                  </a:cubicBezTo>
                  <a:lnTo>
                    <a:pt x="16821" y="411607"/>
                  </a:lnTo>
                  <a:cubicBezTo>
                    <a:pt x="-5607" y="373061"/>
                    <a:pt x="-5607" y="325439"/>
                    <a:pt x="16821" y="286893"/>
                  </a:cubicBezTo>
                  <a:lnTo>
                    <a:pt x="147459" y="62357"/>
                  </a:lnTo>
                  <a:cubicBezTo>
                    <a:pt x="169921" y="23751"/>
                    <a:pt x="211218" y="0"/>
                    <a:pt x="255884" y="0"/>
                  </a:cubicBezTo>
                  <a:lnTo>
                    <a:pt x="517996" y="0"/>
                  </a:lnTo>
                  <a:cubicBezTo>
                    <a:pt x="562662" y="0"/>
                    <a:pt x="603958" y="23751"/>
                    <a:pt x="626421" y="62357"/>
                  </a:cubicBezTo>
                  <a:lnTo>
                    <a:pt x="757059" y="286893"/>
                  </a:lnTo>
                  <a:cubicBezTo>
                    <a:pt x="779487" y="325439"/>
                    <a:pt x="779487" y="373061"/>
                    <a:pt x="757059" y="411607"/>
                  </a:cubicBezTo>
                  <a:close/>
                </a:path>
              </a:pathLst>
            </a:custGeom>
            <a:solidFill>
              <a:srgbClr val="639C9D"/>
            </a:solidFill>
          </p:spPr>
        </p:sp>
        <p:sp>
          <p:nvSpPr>
            <p:cNvPr id="20" name="TextBox 20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9669587" y="2335948"/>
            <a:ext cx="3557092" cy="3056876"/>
            <a:chOff x="0" y="0"/>
            <a:chExt cx="812800" cy="698500"/>
          </a:xfrm>
        </p:grpSpPr>
        <p:sp>
          <p:nvSpPr>
            <p:cNvPr id="22" name="Freeform 22"/>
            <p:cNvSpPr/>
            <p:nvPr/>
          </p:nvSpPr>
          <p:spPr>
            <a:xfrm>
              <a:off x="23483" y="0"/>
              <a:ext cx="765833" cy="698500"/>
            </a:xfrm>
            <a:custGeom>
              <a:avLst/>
              <a:gdLst/>
              <a:ahLst/>
              <a:cxnLst/>
              <a:rect l="l" t="t" r="r" b="b"/>
              <a:pathLst>
                <a:path w="765833" h="698500">
                  <a:moveTo>
                    <a:pt x="745536" y="424499"/>
                  </a:moveTo>
                  <a:lnTo>
                    <a:pt x="629898" y="623251"/>
                  </a:lnTo>
                  <a:cubicBezTo>
                    <a:pt x="602792" y="669839"/>
                    <a:pt x="552958" y="698500"/>
                    <a:pt x="499058" y="698500"/>
                  </a:cubicBezTo>
                  <a:lnTo>
                    <a:pt x="266776" y="698500"/>
                  </a:lnTo>
                  <a:cubicBezTo>
                    <a:pt x="212876" y="698500"/>
                    <a:pt x="163042" y="669839"/>
                    <a:pt x="135936" y="623251"/>
                  </a:cubicBezTo>
                  <a:lnTo>
                    <a:pt x="20298" y="424499"/>
                  </a:lnTo>
                  <a:cubicBezTo>
                    <a:pt x="-6765" y="377983"/>
                    <a:pt x="-6765" y="320517"/>
                    <a:pt x="20298" y="274001"/>
                  </a:cubicBezTo>
                  <a:lnTo>
                    <a:pt x="135936" y="75249"/>
                  </a:lnTo>
                  <a:cubicBezTo>
                    <a:pt x="163042" y="28661"/>
                    <a:pt x="212876" y="0"/>
                    <a:pt x="266776" y="0"/>
                  </a:cubicBezTo>
                  <a:lnTo>
                    <a:pt x="499058" y="0"/>
                  </a:lnTo>
                  <a:cubicBezTo>
                    <a:pt x="552958" y="0"/>
                    <a:pt x="602792" y="28661"/>
                    <a:pt x="629898" y="75249"/>
                  </a:cubicBezTo>
                  <a:lnTo>
                    <a:pt x="745536" y="274001"/>
                  </a:lnTo>
                  <a:cubicBezTo>
                    <a:pt x="772599" y="320517"/>
                    <a:pt x="772599" y="377983"/>
                    <a:pt x="745536" y="424499"/>
                  </a:cubicBezTo>
                  <a:close/>
                </a:path>
              </a:pathLst>
            </a:custGeom>
            <a:solidFill>
              <a:srgbClr val="92BEBF"/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9999427" y="2552321"/>
            <a:ext cx="3023557" cy="2598370"/>
            <a:chOff x="0" y="0"/>
            <a:chExt cx="812800" cy="698500"/>
          </a:xfrm>
        </p:grpSpPr>
        <p:sp>
          <p:nvSpPr>
            <p:cNvPr id="25" name="Freeform 25"/>
            <p:cNvSpPr/>
            <p:nvPr/>
          </p:nvSpPr>
          <p:spPr>
            <a:xfrm>
              <a:off x="27627" y="0"/>
              <a:ext cx="757545" cy="698500"/>
            </a:xfrm>
            <a:custGeom>
              <a:avLst/>
              <a:gdLst/>
              <a:ahLst/>
              <a:cxnLst/>
              <a:rect l="l" t="t" r="r" b="b"/>
              <a:pathLst>
                <a:path w="757545" h="698500">
                  <a:moveTo>
                    <a:pt x="733666" y="437778"/>
                  </a:moveTo>
                  <a:lnTo>
                    <a:pt x="633480" y="609972"/>
                  </a:lnTo>
                  <a:cubicBezTo>
                    <a:pt x="601591" y="664782"/>
                    <a:pt x="542963" y="698500"/>
                    <a:pt x="479552" y="698500"/>
                  </a:cubicBezTo>
                  <a:lnTo>
                    <a:pt x="277994" y="698500"/>
                  </a:lnTo>
                  <a:cubicBezTo>
                    <a:pt x="214583" y="698500"/>
                    <a:pt x="155955" y="664782"/>
                    <a:pt x="124066" y="609972"/>
                  </a:cubicBezTo>
                  <a:lnTo>
                    <a:pt x="23880" y="437778"/>
                  </a:lnTo>
                  <a:cubicBezTo>
                    <a:pt x="-7960" y="383053"/>
                    <a:pt x="-7960" y="315447"/>
                    <a:pt x="23880" y="260722"/>
                  </a:cubicBezTo>
                  <a:lnTo>
                    <a:pt x="124066" y="88528"/>
                  </a:lnTo>
                  <a:cubicBezTo>
                    <a:pt x="155955" y="33718"/>
                    <a:pt x="214583" y="0"/>
                    <a:pt x="277994" y="0"/>
                  </a:cubicBezTo>
                  <a:lnTo>
                    <a:pt x="479552" y="0"/>
                  </a:lnTo>
                  <a:cubicBezTo>
                    <a:pt x="542963" y="0"/>
                    <a:pt x="601591" y="33718"/>
                    <a:pt x="633480" y="88528"/>
                  </a:cubicBezTo>
                  <a:lnTo>
                    <a:pt x="733666" y="260722"/>
                  </a:lnTo>
                  <a:cubicBezTo>
                    <a:pt x="765506" y="315447"/>
                    <a:pt x="765506" y="383053"/>
                    <a:pt x="733666" y="437778"/>
                  </a:cubicBezTo>
                  <a:close/>
                </a:path>
              </a:pathLst>
            </a:custGeom>
            <a:solidFill>
              <a:srgbClr val="1D7363"/>
            </a:solidFill>
          </p:spPr>
        </p:sp>
        <p:sp>
          <p:nvSpPr>
            <p:cNvPr id="26" name="TextBox 26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sp>
        <p:nvSpPr>
          <p:cNvPr id="27" name="TextBox 27"/>
          <p:cNvSpPr txBox="1"/>
          <p:nvPr/>
        </p:nvSpPr>
        <p:spPr>
          <a:xfrm>
            <a:off x="10678569" y="2857644"/>
            <a:ext cx="1665267" cy="19877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ctr">
              <a:lnSpc>
                <a:spcPts val="3088"/>
              </a:lnSpc>
              <a:spcBef>
                <a:spcPct val="0"/>
              </a:spcBef>
            </a:pPr>
            <a:r>
              <a:rPr lang="tr-TR" sz="2206" b="1" spc="70" dirty="0" smtClean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Mobilya ve nihai ahşap ürün / tekne üretimi</a:t>
            </a:r>
            <a:endParaRPr lang="tr-TR" sz="2206" b="1" spc="70" dirty="0">
              <a:solidFill>
                <a:srgbClr val="FFFFFF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  <p:grpSp>
        <p:nvGrpSpPr>
          <p:cNvPr id="28" name="Group 28"/>
          <p:cNvGrpSpPr/>
          <p:nvPr/>
        </p:nvGrpSpPr>
        <p:grpSpPr>
          <a:xfrm>
            <a:off x="1091773" y="5312985"/>
            <a:ext cx="4292499" cy="3688866"/>
            <a:chOff x="0" y="0"/>
            <a:chExt cx="812800" cy="698500"/>
          </a:xfrm>
        </p:grpSpPr>
        <p:sp>
          <p:nvSpPr>
            <p:cNvPr id="29" name="Freeform 29"/>
            <p:cNvSpPr/>
            <p:nvPr/>
          </p:nvSpPr>
          <p:spPr>
            <a:xfrm>
              <a:off x="19460" y="0"/>
              <a:ext cx="773880" cy="698500"/>
            </a:xfrm>
            <a:custGeom>
              <a:avLst/>
              <a:gdLst/>
              <a:ahLst/>
              <a:cxnLst/>
              <a:rect l="l" t="t" r="r" b="b"/>
              <a:pathLst>
                <a:path w="773880" h="698500">
                  <a:moveTo>
                    <a:pt x="757059" y="411607"/>
                  </a:moveTo>
                  <a:lnTo>
                    <a:pt x="626421" y="636143"/>
                  </a:lnTo>
                  <a:cubicBezTo>
                    <a:pt x="603958" y="674749"/>
                    <a:pt x="562662" y="698500"/>
                    <a:pt x="517996" y="698500"/>
                  </a:cubicBezTo>
                  <a:lnTo>
                    <a:pt x="255884" y="698500"/>
                  </a:lnTo>
                  <a:cubicBezTo>
                    <a:pt x="211218" y="698500"/>
                    <a:pt x="169921" y="674749"/>
                    <a:pt x="147459" y="636143"/>
                  </a:cubicBezTo>
                  <a:lnTo>
                    <a:pt x="16821" y="411607"/>
                  </a:lnTo>
                  <a:cubicBezTo>
                    <a:pt x="-5607" y="373061"/>
                    <a:pt x="-5607" y="325439"/>
                    <a:pt x="16821" y="286893"/>
                  </a:cubicBezTo>
                  <a:lnTo>
                    <a:pt x="147459" y="62357"/>
                  </a:lnTo>
                  <a:cubicBezTo>
                    <a:pt x="169921" y="23751"/>
                    <a:pt x="211218" y="0"/>
                    <a:pt x="255884" y="0"/>
                  </a:cubicBezTo>
                  <a:lnTo>
                    <a:pt x="517996" y="0"/>
                  </a:lnTo>
                  <a:cubicBezTo>
                    <a:pt x="562662" y="0"/>
                    <a:pt x="603958" y="23751"/>
                    <a:pt x="626421" y="62357"/>
                  </a:cubicBezTo>
                  <a:lnTo>
                    <a:pt x="757059" y="286893"/>
                  </a:lnTo>
                  <a:cubicBezTo>
                    <a:pt x="779487" y="325439"/>
                    <a:pt x="779487" y="373061"/>
                    <a:pt x="757059" y="411607"/>
                  </a:cubicBezTo>
                  <a:close/>
                </a:path>
              </a:pathLst>
            </a:custGeom>
            <a:solidFill>
              <a:srgbClr val="639C9D"/>
            </a:solidFill>
          </p:spPr>
        </p:sp>
        <p:sp>
          <p:nvSpPr>
            <p:cNvPr id="30" name="TextBox 30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grpSp>
        <p:nvGrpSpPr>
          <p:cNvPr id="31" name="Group 31"/>
          <p:cNvGrpSpPr/>
          <p:nvPr/>
        </p:nvGrpSpPr>
        <p:grpSpPr>
          <a:xfrm>
            <a:off x="1459476" y="5587657"/>
            <a:ext cx="3557092" cy="3056876"/>
            <a:chOff x="0" y="0"/>
            <a:chExt cx="812800" cy="698500"/>
          </a:xfrm>
        </p:grpSpPr>
        <p:sp>
          <p:nvSpPr>
            <p:cNvPr id="32" name="Freeform 32"/>
            <p:cNvSpPr/>
            <p:nvPr/>
          </p:nvSpPr>
          <p:spPr>
            <a:xfrm>
              <a:off x="23483" y="0"/>
              <a:ext cx="765833" cy="698500"/>
            </a:xfrm>
            <a:custGeom>
              <a:avLst/>
              <a:gdLst/>
              <a:ahLst/>
              <a:cxnLst/>
              <a:rect l="l" t="t" r="r" b="b"/>
              <a:pathLst>
                <a:path w="765833" h="698500">
                  <a:moveTo>
                    <a:pt x="745536" y="424499"/>
                  </a:moveTo>
                  <a:lnTo>
                    <a:pt x="629898" y="623251"/>
                  </a:lnTo>
                  <a:cubicBezTo>
                    <a:pt x="602792" y="669839"/>
                    <a:pt x="552958" y="698500"/>
                    <a:pt x="499058" y="698500"/>
                  </a:cubicBezTo>
                  <a:lnTo>
                    <a:pt x="266776" y="698500"/>
                  </a:lnTo>
                  <a:cubicBezTo>
                    <a:pt x="212876" y="698500"/>
                    <a:pt x="163042" y="669839"/>
                    <a:pt x="135936" y="623251"/>
                  </a:cubicBezTo>
                  <a:lnTo>
                    <a:pt x="20298" y="424499"/>
                  </a:lnTo>
                  <a:cubicBezTo>
                    <a:pt x="-6765" y="377983"/>
                    <a:pt x="-6765" y="320517"/>
                    <a:pt x="20298" y="274001"/>
                  </a:cubicBezTo>
                  <a:lnTo>
                    <a:pt x="135936" y="75249"/>
                  </a:lnTo>
                  <a:cubicBezTo>
                    <a:pt x="163042" y="28661"/>
                    <a:pt x="212876" y="0"/>
                    <a:pt x="266776" y="0"/>
                  </a:cubicBezTo>
                  <a:lnTo>
                    <a:pt x="499058" y="0"/>
                  </a:lnTo>
                  <a:cubicBezTo>
                    <a:pt x="552958" y="0"/>
                    <a:pt x="602792" y="28661"/>
                    <a:pt x="629898" y="75249"/>
                  </a:cubicBezTo>
                  <a:lnTo>
                    <a:pt x="745536" y="274001"/>
                  </a:lnTo>
                  <a:cubicBezTo>
                    <a:pt x="772599" y="320517"/>
                    <a:pt x="772599" y="377983"/>
                    <a:pt x="745536" y="424499"/>
                  </a:cubicBezTo>
                  <a:close/>
                </a:path>
              </a:pathLst>
            </a:custGeom>
            <a:solidFill>
              <a:srgbClr val="92BEBF"/>
            </a:solidFill>
          </p:spPr>
        </p:sp>
        <p:sp>
          <p:nvSpPr>
            <p:cNvPr id="33" name="TextBox 33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grpSp>
        <p:nvGrpSpPr>
          <p:cNvPr id="34" name="Group 34"/>
          <p:cNvGrpSpPr/>
          <p:nvPr/>
        </p:nvGrpSpPr>
        <p:grpSpPr>
          <a:xfrm>
            <a:off x="1789316" y="5804030"/>
            <a:ext cx="3023557" cy="2598370"/>
            <a:chOff x="0" y="0"/>
            <a:chExt cx="812800" cy="698500"/>
          </a:xfrm>
        </p:grpSpPr>
        <p:sp>
          <p:nvSpPr>
            <p:cNvPr id="35" name="Freeform 35"/>
            <p:cNvSpPr/>
            <p:nvPr/>
          </p:nvSpPr>
          <p:spPr>
            <a:xfrm>
              <a:off x="27627" y="0"/>
              <a:ext cx="757545" cy="698500"/>
            </a:xfrm>
            <a:custGeom>
              <a:avLst/>
              <a:gdLst/>
              <a:ahLst/>
              <a:cxnLst/>
              <a:rect l="l" t="t" r="r" b="b"/>
              <a:pathLst>
                <a:path w="757545" h="698500">
                  <a:moveTo>
                    <a:pt x="733666" y="437778"/>
                  </a:moveTo>
                  <a:lnTo>
                    <a:pt x="633480" y="609972"/>
                  </a:lnTo>
                  <a:cubicBezTo>
                    <a:pt x="601591" y="664782"/>
                    <a:pt x="542963" y="698500"/>
                    <a:pt x="479552" y="698500"/>
                  </a:cubicBezTo>
                  <a:lnTo>
                    <a:pt x="277994" y="698500"/>
                  </a:lnTo>
                  <a:cubicBezTo>
                    <a:pt x="214583" y="698500"/>
                    <a:pt x="155955" y="664782"/>
                    <a:pt x="124066" y="609972"/>
                  </a:cubicBezTo>
                  <a:lnTo>
                    <a:pt x="23880" y="437778"/>
                  </a:lnTo>
                  <a:cubicBezTo>
                    <a:pt x="-7960" y="383053"/>
                    <a:pt x="-7960" y="315447"/>
                    <a:pt x="23880" y="260722"/>
                  </a:cubicBezTo>
                  <a:lnTo>
                    <a:pt x="124066" y="88528"/>
                  </a:lnTo>
                  <a:cubicBezTo>
                    <a:pt x="155955" y="33718"/>
                    <a:pt x="214583" y="0"/>
                    <a:pt x="277994" y="0"/>
                  </a:cubicBezTo>
                  <a:lnTo>
                    <a:pt x="479552" y="0"/>
                  </a:lnTo>
                  <a:cubicBezTo>
                    <a:pt x="542963" y="0"/>
                    <a:pt x="601591" y="33718"/>
                    <a:pt x="633480" y="88528"/>
                  </a:cubicBezTo>
                  <a:lnTo>
                    <a:pt x="733666" y="260722"/>
                  </a:lnTo>
                  <a:cubicBezTo>
                    <a:pt x="765506" y="315447"/>
                    <a:pt x="765506" y="383053"/>
                    <a:pt x="733666" y="437778"/>
                  </a:cubicBezTo>
                  <a:close/>
                </a:path>
              </a:pathLst>
            </a:custGeom>
            <a:solidFill>
              <a:srgbClr val="1D7363"/>
            </a:solidFill>
          </p:spPr>
        </p:sp>
        <p:sp>
          <p:nvSpPr>
            <p:cNvPr id="36" name="TextBox 36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sp>
        <p:nvSpPr>
          <p:cNvPr id="37" name="TextBox 37"/>
          <p:cNvSpPr txBox="1"/>
          <p:nvPr/>
        </p:nvSpPr>
        <p:spPr>
          <a:xfrm>
            <a:off x="2191794" y="6348835"/>
            <a:ext cx="2328935" cy="15441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ctr">
              <a:lnSpc>
                <a:spcPts val="3079"/>
              </a:lnSpc>
              <a:spcBef>
                <a:spcPct val="0"/>
              </a:spcBef>
            </a:pPr>
            <a:r>
              <a:rPr lang="en-US" sz="2199" b="1" spc="70" dirty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WPC, </a:t>
            </a:r>
            <a:r>
              <a:rPr lang="en-US" sz="2199" b="1" spc="70" dirty="0" err="1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biyokompozit</a:t>
            </a:r>
            <a:r>
              <a:rPr lang="en-US" sz="2199" b="1" spc="70" dirty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 vb. </a:t>
            </a:r>
            <a:r>
              <a:rPr lang="en-US" sz="2199" b="1" spc="70" dirty="0" err="1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kompozit</a:t>
            </a:r>
            <a:r>
              <a:rPr lang="en-US" sz="2199" b="1" spc="70" dirty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 </a:t>
            </a:r>
            <a:r>
              <a:rPr lang="en-US" sz="2199" b="1" spc="70" dirty="0" err="1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malzemeler</a:t>
            </a:r>
            <a:endParaRPr lang="en-US" sz="2199" b="1" spc="70" dirty="0">
              <a:solidFill>
                <a:srgbClr val="FFFFFF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  <p:grpSp>
        <p:nvGrpSpPr>
          <p:cNvPr id="38" name="Group 38"/>
          <p:cNvGrpSpPr/>
          <p:nvPr/>
        </p:nvGrpSpPr>
        <p:grpSpPr>
          <a:xfrm>
            <a:off x="13813458" y="1461825"/>
            <a:ext cx="4292499" cy="3688866"/>
            <a:chOff x="0" y="0"/>
            <a:chExt cx="812800" cy="698500"/>
          </a:xfrm>
        </p:grpSpPr>
        <p:sp>
          <p:nvSpPr>
            <p:cNvPr id="39" name="Freeform 39"/>
            <p:cNvSpPr/>
            <p:nvPr/>
          </p:nvSpPr>
          <p:spPr>
            <a:xfrm>
              <a:off x="19460" y="0"/>
              <a:ext cx="773880" cy="698500"/>
            </a:xfrm>
            <a:custGeom>
              <a:avLst/>
              <a:gdLst/>
              <a:ahLst/>
              <a:cxnLst/>
              <a:rect l="l" t="t" r="r" b="b"/>
              <a:pathLst>
                <a:path w="773880" h="698500">
                  <a:moveTo>
                    <a:pt x="757059" y="411607"/>
                  </a:moveTo>
                  <a:lnTo>
                    <a:pt x="626421" y="636143"/>
                  </a:lnTo>
                  <a:cubicBezTo>
                    <a:pt x="603958" y="674749"/>
                    <a:pt x="562662" y="698500"/>
                    <a:pt x="517996" y="698500"/>
                  </a:cubicBezTo>
                  <a:lnTo>
                    <a:pt x="255884" y="698500"/>
                  </a:lnTo>
                  <a:cubicBezTo>
                    <a:pt x="211218" y="698500"/>
                    <a:pt x="169921" y="674749"/>
                    <a:pt x="147459" y="636143"/>
                  </a:cubicBezTo>
                  <a:lnTo>
                    <a:pt x="16821" y="411607"/>
                  </a:lnTo>
                  <a:cubicBezTo>
                    <a:pt x="-5607" y="373061"/>
                    <a:pt x="-5607" y="325439"/>
                    <a:pt x="16821" y="286893"/>
                  </a:cubicBezTo>
                  <a:lnTo>
                    <a:pt x="147459" y="62357"/>
                  </a:lnTo>
                  <a:cubicBezTo>
                    <a:pt x="169921" y="23751"/>
                    <a:pt x="211218" y="0"/>
                    <a:pt x="255884" y="0"/>
                  </a:cubicBezTo>
                  <a:lnTo>
                    <a:pt x="517996" y="0"/>
                  </a:lnTo>
                  <a:cubicBezTo>
                    <a:pt x="562662" y="0"/>
                    <a:pt x="603958" y="23751"/>
                    <a:pt x="626421" y="62357"/>
                  </a:cubicBezTo>
                  <a:lnTo>
                    <a:pt x="757059" y="286893"/>
                  </a:lnTo>
                  <a:cubicBezTo>
                    <a:pt x="779487" y="325439"/>
                    <a:pt x="779487" y="373061"/>
                    <a:pt x="757059" y="411607"/>
                  </a:cubicBezTo>
                  <a:close/>
                </a:path>
              </a:pathLst>
            </a:custGeom>
            <a:solidFill>
              <a:srgbClr val="639C9D"/>
            </a:solidFill>
          </p:spPr>
        </p:sp>
        <p:sp>
          <p:nvSpPr>
            <p:cNvPr id="40" name="TextBox 40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grpSp>
        <p:nvGrpSpPr>
          <p:cNvPr id="41" name="Group 41"/>
          <p:cNvGrpSpPr/>
          <p:nvPr/>
        </p:nvGrpSpPr>
        <p:grpSpPr>
          <a:xfrm>
            <a:off x="14181161" y="1736496"/>
            <a:ext cx="3557092" cy="3056876"/>
            <a:chOff x="0" y="0"/>
            <a:chExt cx="812800" cy="698500"/>
          </a:xfrm>
        </p:grpSpPr>
        <p:sp>
          <p:nvSpPr>
            <p:cNvPr id="42" name="Freeform 42"/>
            <p:cNvSpPr/>
            <p:nvPr/>
          </p:nvSpPr>
          <p:spPr>
            <a:xfrm>
              <a:off x="23483" y="0"/>
              <a:ext cx="765833" cy="698500"/>
            </a:xfrm>
            <a:custGeom>
              <a:avLst/>
              <a:gdLst/>
              <a:ahLst/>
              <a:cxnLst/>
              <a:rect l="l" t="t" r="r" b="b"/>
              <a:pathLst>
                <a:path w="765833" h="698500">
                  <a:moveTo>
                    <a:pt x="745536" y="424499"/>
                  </a:moveTo>
                  <a:lnTo>
                    <a:pt x="629898" y="623251"/>
                  </a:lnTo>
                  <a:cubicBezTo>
                    <a:pt x="602792" y="669839"/>
                    <a:pt x="552958" y="698500"/>
                    <a:pt x="499058" y="698500"/>
                  </a:cubicBezTo>
                  <a:lnTo>
                    <a:pt x="266776" y="698500"/>
                  </a:lnTo>
                  <a:cubicBezTo>
                    <a:pt x="212876" y="698500"/>
                    <a:pt x="163042" y="669839"/>
                    <a:pt x="135936" y="623251"/>
                  </a:cubicBezTo>
                  <a:lnTo>
                    <a:pt x="20298" y="424499"/>
                  </a:lnTo>
                  <a:cubicBezTo>
                    <a:pt x="-6765" y="377983"/>
                    <a:pt x="-6765" y="320517"/>
                    <a:pt x="20298" y="274001"/>
                  </a:cubicBezTo>
                  <a:lnTo>
                    <a:pt x="135936" y="75249"/>
                  </a:lnTo>
                  <a:cubicBezTo>
                    <a:pt x="163042" y="28661"/>
                    <a:pt x="212876" y="0"/>
                    <a:pt x="266776" y="0"/>
                  </a:cubicBezTo>
                  <a:lnTo>
                    <a:pt x="499058" y="0"/>
                  </a:lnTo>
                  <a:cubicBezTo>
                    <a:pt x="552958" y="0"/>
                    <a:pt x="602792" y="28661"/>
                    <a:pt x="629898" y="75249"/>
                  </a:cubicBezTo>
                  <a:lnTo>
                    <a:pt x="745536" y="274001"/>
                  </a:lnTo>
                  <a:cubicBezTo>
                    <a:pt x="772599" y="320517"/>
                    <a:pt x="772599" y="377983"/>
                    <a:pt x="745536" y="424499"/>
                  </a:cubicBezTo>
                  <a:close/>
                </a:path>
              </a:pathLst>
            </a:custGeom>
            <a:solidFill>
              <a:srgbClr val="92BEBF"/>
            </a:solidFill>
          </p:spPr>
        </p:sp>
        <p:sp>
          <p:nvSpPr>
            <p:cNvPr id="43" name="TextBox 43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grpSp>
        <p:nvGrpSpPr>
          <p:cNvPr id="44" name="Group 44"/>
          <p:cNvGrpSpPr/>
          <p:nvPr/>
        </p:nvGrpSpPr>
        <p:grpSpPr>
          <a:xfrm>
            <a:off x="14511001" y="1952870"/>
            <a:ext cx="3023557" cy="2598370"/>
            <a:chOff x="0" y="0"/>
            <a:chExt cx="812800" cy="698500"/>
          </a:xfrm>
        </p:grpSpPr>
        <p:sp>
          <p:nvSpPr>
            <p:cNvPr id="45" name="Freeform 45"/>
            <p:cNvSpPr/>
            <p:nvPr/>
          </p:nvSpPr>
          <p:spPr>
            <a:xfrm>
              <a:off x="27627" y="0"/>
              <a:ext cx="757545" cy="698500"/>
            </a:xfrm>
            <a:custGeom>
              <a:avLst/>
              <a:gdLst/>
              <a:ahLst/>
              <a:cxnLst/>
              <a:rect l="l" t="t" r="r" b="b"/>
              <a:pathLst>
                <a:path w="757545" h="698500">
                  <a:moveTo>
                    <a:pt x="733666" y="437778"/>
                  </a:moveTo>
                  <a:lnTo>
                    <a:pt x="633480" y="609972"/>
                  </a:lnTo>
                  <a:cubicBezTo>
                    <a:pt x="601591" y="664782"/>
                    <a:pt x="542963" y="698500"/>
                    <a:pt x="479552" y="698500"/>
                  </a:cubicBezTo>
                  <a:lnTo>
                    <a:pt x="277994" y="698500"/>
                  </a:lnTo>
                  <a:cubicBezTo>
                    <a:pt x="214583" y="698500"/>
                    <a:pt x="155955" y="664782"/>
                    <a:pt x="124066" y="609972"/>
                  </a:cubicBezTo>
                  <a:lnTo>
                    <a:pt x="23880" y="437778"/>
                  </a:lnTo>
                  <a:cubicBezTo>
                    <a:pt x="-7960" y="383053"/>
                    <a:pt x="-7960" y="315447"/>
                    <a:pt x="23880" y="260722"/>
                  </a:cubicBezTo>
                  <a:lnTo>
                    <a:pt x="124066" y="88528"/>
                  </a:lnTo>
                  <a:cubicBezTo>
                    <a:pt x="155955" y="33718"/>
                    <a:pt x="214583" y="0"/>
                    <a:pt x="277994" y="0"/>
                  </a:cubicBezTo>
                  <a:lnTo>
                    <a:pt x="479552" y="0"/>
                  </a:lnTo>
                  <a:cubicBezTo>
                    <a:pt x="542963" y="0"/>
                    <a:pt x="601591" y="33718"/>
                    <a:pt x="633480" y="88528"/>
                  </a:cubicBezTo>
                  <a:lnTo>
                    <a:pt x="733666" y="260722"/>
                  </a:lnTo>
                  <a:cubicBezTo>
                    <a:pt x="765506" y="315447"/>
                    <a:pt x="765506" y="383053"/>
                    <a:pt x="733666" y="437778"/>
                  </a:cubicBezTo>
                  <a:close/>
                </a:path>
              </a:pathLst>
            </a:custGeom>
            <a:solidFill>
              <a:srgbClr val="1D7363"/>
            </a:solidFill>
          </p:spPr>
        </p:sp>
        <p:sp>
          <p:nvSpPr>
            <p:cNvPr id="46" name="TextBox 46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sp>
        <p:nvSpPr>
          <p:cNvPr id="47" name="TextBox 47"/>
          <p:cNvSpPr txBox="1"/>
          <p:nvPr/>
        </p:nvSpPr>
        <p:spPr>
          <a:xfrm>
            <a:off x="14918358" y="2556885"/>
            <a:ext cx="2328935" cy="11536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ctr">
              <a:lnSpc>
                <a:spcPts val="3079"/>
              </a:lnSpc>
              <a:spcBef>
                <a:spcPct val="0"/>
              </a:spcBef>
            </a:pPr>
            <a:r>
              <a:rPr lang="en-US" sz="2199" b="1" spc="7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KOBİ’lerin entegre üretim zincirine katılımı</a:t>
            </a:r>
          </a:p>
        </p:txBody>
      </p:sp>
      <p:grpSp>
        <p:nvGrpSpPr>
          <p:cNvPr id="48" name="Group 48"/>
          <p:cNvGrpSpPr/>
          <p:nvPr/>
        </p:nvGrpSpPr>
        <p:grpSpPr>
          <a:xfrm>
            <a:off x="12326890" y="5525306"/>
            <a:ext cx="4292499" cy="3688866"/>
            <a:chOff x="0" y="0"/>
            <a:chExt cx="812800" cy="698500"/>
          </a:xfrm>
        </p:grpSpPr>
        <p:sp>
          <p:nvSpPr>
            <p:cNvPr id="49" name="Freeform 49"/>
            <p:cNvSpPr/>
            <p:nvPr/>
          </p:nvSpPr>
          <p:spPr>
            <a:xfrm>
              <a:off x="19460" y="0"/>
              <a:ext cx="773880" cy="698500"/>
            </a:xfrm>
            <a:custGeom>
              <a:avLst/>
              <a:gdLst/>
              <a:ahLst/>
              <a:cxnLst/>
              <a:rect l="l" t="t" r="r" b="b"/>
              <a:pathLst>
                <a:path w="773880" h="698500">
                  <a:moveTo>
                    <a:pt x="757059" y="411607"/>
                  </a:moveTo>
                  <a:lnTo>
                    <a:pt x="626421" y="636143"/>
                  </a:lnTo>
                  <a:cubicBezTo>
                    <a:pt x="603958" y="674749"/>
                    <a:pt x="562662" y="698500"/>
                    <a:pt x="517996" y="698500"/>
                  </a:cubicBezTo>
                  <a:lnTo>
                    <a:pt x="255884" y="698500"/>
                  </a:lnTo>
                  <a:cubicBezTo>
                    <a:pt x="211218" y="698500"/>
                    <a:pt x="169921" y="674749"/>
                    <a:pt x="147459" y="636143"/>
                  </a:cubicBezTo>
                  <a:lnTo>
                    <a:pt x="16821" y="411607"/>
                  </a:lnTo>
                  <a:cubicBezTo>
                    <a:pt x="-5607" y="373061"/>
                    <a:pt x="-5607" y="325439"/>
                    <a:pt x="16821" y="286893"/>
                  </a:cubicBezTo>
                  <a:lnTo>
                    <a:pt x="147459" y="62357"/>
                  </a:lnTo>
                  <a:cubicBezTo>
                    <a:pt x="169921" y="23751"/>
                    <a:pt x="211218" y="0"/>
                    <a:pt x="255884" y="0"/>
                  </a:cubicBezTo>
                  <a:lnTo>
                    <a:pt x="517996" y="0"/>
                  </a:lnTo>
                  <a:cubicBezTo>
                    <a:pt x="562662" y="0"/>
                    <a:pt x="603958" y="23751"/>
                    <a:pt x="626421" y="62357"/>
                  </a:cubicBezTo>
                  <a:lnTo>
                    <a:pt x="757059" y="286893"/>
                  </a:lnTo>
                  <a:cubicBezTo>
                    <a:pt x="779487" y="325439"/>
                    <a:pt x="779487" y="373061"/>
                    <a:pt x="757059" y="411607"/>
                  </a:cubicBezTo>
                  <a:close/>
                </a:path>
              </a:pathLst>
            </a:custGeom>
            <a:solidFill>
              <a:srgbClr val="639C9D"/>
            </a:solidFill>
          </p:spPr>
        </p:sp>
        <p:sp>
          <p:nvSpPr>
            <p:cNvPr id="50" name="TextBox 50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grpSp>
        <p:nvGrpSpPr>
          <p:cNvPr id="51" name="Group 51"/>
          <p:cNvGrpSpPr/>
          <p:nvPr/>
        </p:nvGrpSpPr>
        <p:grpSpPr>
          <a:xfrm>
            <a:off x="12694594" y="5799977"/>
            <a:ext cx="3557092" cy="3056876"/>
            <a:chOff x="0" y="0"/>
            <a:chExt cx="812800" cy="698500"/>
          </a:xfrm>
        </p:grpSpPr>
        <p:sp>
          <p:nvSpPr>
            <p:cNvPr id="52" name="Freeform 52"/>
            <p:cNvSpPr/>
            <p:nvPr/>
          </p:nvSpPr>
          <p:spPr>
            <a:xfrm>
              <a:off x="23483" y="0"/>
              <a:ext cx="765833" cy="698500"/>
            </a:xfrm>
            <a:custGeom>
              <a:avLst/>
              <a:gdLst/>
              <a:ahLst/>
              <a:cxnLst/>
              <a:rect l="l" t="t" r="r" b="b"/>
              <a:pathLst>
                <a:path w="765833" h="698500">
                  <a:moveTo>
                    <a:pt x="745536" y="424499"/>
                  </a:moveTo>
                  <a:lnTo>
                    <a:pt x="629898" y="623251"/>
                  </a:lnTo>
                  <a:cubicBezTo>
                    <a:pt x="602792" y="669839"/>
                    <a:pt x="552958" y="698500"/>
                    <a:pt x="499058" y="698500"/>
                  </a:cubicBezTo>
                  <a:lnTo>
                    <a:pt x="266776" y="698500"/>
                  </a:lnTo>
                  <a:cubicBezTo>
                    <a:pt x="212876" y="698500"/>
                    <a:pt x="163042" y="669839"/>
                    <a:pt x="135936" y="623251"/>
                  </a:cubicBezTo>
                  <a:lnTo>
                    <a:pt x="20298" y="424499"/>
                  </a:lnTo>
                  <a:cubicBezTo>
                    <a:pt x="-6765" y="377983"/>
                    <a:pt x="-6765" y="320517"/>
                    <a:pt x="20298" y="274001"/>
                  </a:cubicBezTo>
                  <a:lnTo>
                    <a:pt x="135936" y="75249"/>
                  </a:lnTo>
                  <a:cubicBezTo>
                    <a:pt x="163042" y="28661"/>
                    <a:pt x="212876" y="0"/>
                    <a:pt x="266776" y="0"/>
                  </a:cubicBezTo>
                  <a:lnTo>
                    <a:pt x="499058" y="0"/>
                  </a:lnTo>
                  <a:cubicBezTo>
                    <a:pt x="552958" y="0"/>
                    <a:pt x="602792" y="28661"/>
                    <a:pt x="629898" y="75249"/>
                  </a:cubicBezTo>
                  <a:lnTo>
                    <a:pt x="745536" y="274001"/>
                  </a:lnTo>
                  <a:cubicBezTo>
                    <a:pt x="772599" y="320517"/>
                    <a:pt x="772599" y="377983"/>
                    <a:pt x="745536" y="424499"/>
                  </a:cubicBezTo>
                  <a:close/>
                </a:path>
              </a:pathLst>
            </a:custGeom>
            <a:solidFill>
              <a:srgbClr val="92BEBF"/>
            </a:solidFill>
          </p:spPr>
        </p:sp>
        <p:sp>
          <p:nvSpPr>
            <p:cNvPr id="53" name="TextBox 53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grpSp>
        <p:nvGrpSpPr>
          <p:cNvPr id="54" name="Group 54"/>
          <p:cNvGrpSpPr/>
          <p:nvPr/>
        </p:nvGrpSpPr>
        <p:grpSpPr>
          <a:xfrm>
            <a:off x="13024434" y="6016351"/>
            <a:ext cx="3023557" cy="2598370"/>
            <a:chOff x="0" y="0"/>
            <a:chExt cx="812800" cy="698500"/>
          </a:xfrm>
        </p:grpSpPr>
        <p:sp>
          <p:nvSpPr>
            <p:cNvPr id="55" name="Freeform 55"/>
            <p:cNvSpPr/>
            <p:nvPr/>
          </p:nvSpPr>
          <p:spPr>
            <a:xfrm>
              <a:off x="27627" y="0"/>
              <a:ext cx="757545" cy="698500"/>
            </a:xfrm>
            <a:custGeom>
              <a:avLst/>
              <a:gdLst/>
              <a:ahLst/>
              <a:cxnLst/>
              <a:rect l="l" t="t" r="r" b="b"/>
              <a:pathLst>
                <a:path w="757545" h="698500">
                  <a:moveTo>
                    <a:pt x="733666" y="437778"/>
                  </a:moveTo>
                  <a:lnTo>
                    <a:pt x="633480" y="609972"/>
                  </a:lnTo>
                  <a:cubicBezTo>
                    <a:pt x="601591" y="664782"/>
                    <a:pt x="542963" y="698500"/>
                    <a:pt x="479552" y="698500"/>
                  </a:cubicBezTo>
                  <a:lnTo>
                    <a:pt x="277994" y="698500"/>
                  </a:lnTo>
                  <a:cubicBezTo>
                    <a:pt x="214583" y="698500"/>
                    <a:pt x="155955" y="664782"/>
                    <a:pt x="124066" y="609972"/>
                  </a:cubicBezTo>
                  <a:lnTo>
                    <a:pt x="23880" y="437778"/>
                  </a:lnTo>
                  <a:cubicBezTo>
                    <a:pt x="-7960" y="383053"/>
                    <a:pt x="-7960" y="315447"/>
                    <a:pt x="23880" y="260722"/>
                  </a:cubicBezTo>
                  <a:lnTo>
                    <a:pt x="124066" y="88528"/>
                  </a:lnTo>
                  <a:cubicBezTo>
                    <a:pt x="155955" y="33718"/>
                    <a:pt x="214583" y="0"/>
                    <a:pt x="277994" y="0"/>
                  </a:cubicBezTo>
                  <a:lnTo>
                    <a:pt x="479552" y="0"/>
                  </a:lnTo>
                  <a:cubicBezTo>
                    <a:pt x="542963" y="0"/>
                    <a:pt x="601591" y="33718"/>
                    <a:pt x="633480" y="88528"/>
                  </a:cubicBezTo>
                  <a:lnTo>
                    <a:pt x="733666" y="260722"/>
                  </a:lnTo>
                  <a:cubicBezTo>
                    <a:pt x="765506" y="315447"/>
                    <a:pt x="765506" y="383053"/>
                    <a:pt x="733666" y="437778"/>
                  </a:cubicBezTo>
                  <a:close/>
                </a:path>
              </a:pathLst>
            </a:custGeom>
            <a:solidFill>
              <a:srgbClr val="1D7363"/>
            </a:solidFill>
          </p:spPr>
        </p:sp>
        <p:sp>
          <p:nvSpPr>
            <p:cNvPr id="56" name="TextBox 56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sp>
        <p:nvSpPr>
          <p:cNvPr id="57" name="TextBox 57"/>
          <p:cNvSpPr txBox="1"/>
          <p:nvPr/>
        </p:nvSpPr>
        <p:spPr>
          <a:xfrm>
            <a:off x="13346534" y="6649168"/>
            <a:ext cx="2328935" cy="11536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ctr">
              <a:lnSpc>
                <a:spcPts val="3079"/>
              </a:lnSpc>
              <a:spcBef>
                <a:spcPct val="0"/>
              </a:spcBef>
            </a:pPr>
            <a:r>
              <a:rPr lang="en-US" sz="2199" b="1" spc="7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Sanayi çeşitliliği ve ihracat potansiyeli</a:t>
            </a:r>
          </a:p>
        </p:txBody>
      </p:sp>
      <p:sp>
        <p:nvSpPr>
          <p:cNvPr id="59" name="AutoShape 59"/>
          <p:cNvSpPr/>
          <p:nvPr/>
        </p:nvSpPr>
        <p:spPr>
          <a:xfrm flipV="1">
            <a:off x="7504536" y="7317911"/>
            <a:ext cx="0" cy="942049"/>
          </a:xfrm>
          <a:prstGeom prst="line">
            <a:avLst/>
          </a:prstGeom>
          <a:ln w="85725" cap="flat">
            <a:solidFill>
              <a:srgbClr val="408789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60" name="Group 60"/>
          <p:cNvGrpSpPr/>
          <p:nvPr/>
        </p:nvGrpSpPr>
        <p:grpSpPr>
          <a:xfrm>
            <a:off x="6032627" y="3061267"/>
            <a:ext cx="2942021" cy="4655383"/>
            <a:chOff x="0" y="0"/>
            <a:chExt cx="698500" cy="1105289"/>
          </a:xfrm>
        </p:grpSpPr>
        <p:sp>
          <p:nvSpPr>
            <p:cNvPr id="61" name="Freeform 61"/>
            <p:cNvSpPr/>
            <p:nvPr/>
          </p:nvSpPr>
          <p:spPr>
            <a:xfrm>
              <a:off x="0" y="4880"/>
              <a:ext cx="698500" cy="1095529"/>
            </a:xfrm>
            <a:custGeom>
              <a:avLst/>
              <a:gdLst/>
              <a:ahLst/>
              <a:cxnLst/>
              <a:rect l="l" t="t" r="r" b="b"/>
              <a:pathLst>
                <a:path w="698500" h="1095529">
                  <a:moveTo>
                    <a:pt x="364887" y="4218"/>
                  </a:moveTo>
                  <a:lnTo>
                    <a:pt x="682863" y="189222"/>
                  </a:lnTo>
                  <a:cubicBezTo>
                    <a:pt x="692544" y="194855"/>
                    <a:pt x="698500" y="205211"/>
                    <a:pt x="698500" y="216412"/>
                  </a:cubicBezTo>
                  <a:lnTo>
                    <a:pt x="698500" y="879118"/>
                  </a:lnTo>
                  <a:cubicBezTo>
                    <a:pt x="698500" y="890319"/>
                    <a:pt x="692544" y="900675"/>
                    <a:pt x="682863" y="906308"/>
                  </a:cubicBezTo>
                  <a:lnTo>
                    <a:pt x="364887" y="1091311"/>
                  </a:lnTo>
                  <a:cubicBezTo>
                    <a:pt x="355221" y="1096935"/>
                    <a:pt x="343279" y="1096935"/>
                    <a:pt x="333613" y="1091311"/>
                  </a:cubicBezTo>
                  <a:lnTo>
                    <a:pt x="15637" y="906308"/>
                  </a:lnTo>
                  <a:cubicBezTo>
                    <a:pt x="5956" y="900675"/>
                    <a:pt x="0" y="890319"/>
                    <a:pt x="0" y="879118"/>
                  </a:cubicBezTo>
                  <a:lnTo>
                    <a:pt x="0" y="216412"/>
                  </a:lnTo>
                  <a:cubicBezTo>
                    <a:pt x="0" y="205211"/>
                    <a:pt x="5956" y="194855"/>
                    <a:pt x="15637" y="189222"/>
                  </a:cubicBezTo>
                  <a:lnTo>
                    <a:pt x="333613" y="4218"/>
                  </a:lnTo>
                  <a:cubicBezTo>
                    <a:pt x="343279" y="-1406"/>
                    <a:pt x="355221" y="-1406"/>
                    <a:pt x="364887" y="4218"/>
                  </a:cubicBezTo>
                  <a:close/>
                </a:path>
              </a:pathLst>
            </a:custGeom>
            <a:solidFill>
              <a:srgbClr val="408789"/>
            </a:solidFill>
          </p:spPr>
        </p:sp>
        <p:sp>
          <p:nvSpPr>
            <p:cNvPr id="62" name="TextBox 62"/>
            <p:cNvSpPr txBox="1"/>
            <p:nvPr/>
          </p:nvSpPr>
          <p:spPr>
            <a:xfrm>
              <a:off x="0" y="92075"/>
              <a:ext cx="698500" cy="87351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/>
            </a:p>
          </p:txBody>
        </p:sp>
      </p:grpSp>
      <p:grpSp>
        <p:nvGrpSpPr>
          <p:cNvPr id="63" name="Group 63"/>
          <p:cNvGrpSpPr/>
          <p:nvPr/>
        </p:nvGrpSpPr>
        <p:grpSpPr>
          <a:xfrm>
            <a:off x="6797743" y="8156608"/>
            <a:ext cx="1413586" cy="595054"/>
            <a:chOff x="0" y="0"/>
            <a:chExt cx="965428" cy="406400"/>
          </a:xfrm>
        </p:grpSpPr>
        <p:sp>
          <p:nvSpPr>
            <p:cNvPr id="64" name="Freeform 64"/>
            <p:cNvSpPr/>
            <p:nvPr/>
          </p:nvSpPr>
          <p:spPr>
            <a:xfrm>
              <a:off x="9074" y="0"/>
              <a:ext cx="947279" cy="406400"/>
            </a:xfrm>
            <a:custGeom>
              <a:avLst/>
              <a:gdLst/>
              <a:ahLst/>
              <a:cxnLst/>
              <a:rect l="l" t="t" r="r" b="b"/>
              <a:pathLst>
                <a:path w="947279" h="406400">
                  <a:moveTo>
                    <a:pt x="731246" y="0"/>
                  </a:moveTo>
                  <a:lnTo>
                    <a:pt x="216033" y="0"/>
                  </a:lnTo>
                  <a:cubicBezTo>
                    <a:pt x="202006" y="0"/>
                    <a:pt x="188554" y="5572"/>
                    <a:pt x="178635" y="15491"/>
                  </a:cubicBezTo>
                  <a:lnTo>
                    <a:pt x="6417" y="187709"/>
                  </a:lnTo>
                  <a:cubicBezTo>
                    <a:pt x="2308" y="191818"/>
                    <a:pt x="0" y="197390"/>
                    <a:pt x="0" y="203200"/>
                  </a:cubicBezTo>
                  <a:cubicBezTo>
                    <a:pt x="0" y="209010"/>
                    <a:pt x="2308" y="214582"/>
                    <a:pt x="6417" y="218691"/>
                  </a:cubicBezTo>
                  <a:lnTo>
                    <a:pt x="178635" y="390909"/>
                  </a:lnTo>
                  <a:cubicBezTo>
                    <a:pt x="188554" y="400828"/>
                    <a:pt x="202006" y="406400"/>
                    <a:pt x="216033" y="406400"/>
                  </a:cubicBezTo>
                  <a:lnTo>
                    <a:pt x="731246" y="406400"/>
                  </a:lnTo>
                  <a:cubicBezTo>
                    <a:pt x="745273" y="406400"/>
                    <a:pt x="758726" y="400828"/>
                    <a:pt x="768644" y="390909"/>
                  </a:cubicBezTo>
                  <a:lnTo>
                    <a:pt x="940863" y="218691"/>
                  </a:lnTo>
                  <a:cubicBezTo>
                    <a:pt x="944971" y="214582"/>
                    <a:pt x="947279" y="209010"/>
                    <a:pt x="947279" y="203200"/>
                  </a:cubicBezTo>
                  <a:cubicBezTo>
                    <a:pt x="947279" y="197390"/>
                    <a:pt x="944971" y="191818"/>
                    <a:pt x="940863" y="187709"/>
                  </a:cubicBezTo>
                  <a:lnTo>
                    <a:pt x="768644" y="15491"/>
                  </a:lnTo>
                  <a:cubicBezTo>
                    <a:pt x="758726" y="5572"/>
                    <a:pt x="745273" y="0"/>
                    <a:pt x="731246" y="0"/>
                  </a:cubicBezTo>
                  <a:close/>
                </a:path>
              </a:pathLst>
            </a:custGeom>
            <a:solidFill>
              <a:srgbClr val="408789"/>
            </a:solidFill>
          </p:spPr>
        </p:sp>
        <p:sp>
          <p:nvSpPr>
            <p:cNvPr id="65" name="TextBox 65"/>
            <p:cNvSpPr txBox="1"/>
            <p:nvPr/>
          </p:nvSpPr>
          <p:spPr>
            <a:xfrm>
              <a:off x="152400" y="-47625"/>
              <a:ext cx="660628" cy="454025"/>
            </a:xfrm>
            <a:prstGeom prst="rect">
              <a:avLst/>
            </a:prstGeom>
          </p:spPr>
          <p:txBody>
            <a:bodyPr lIns="45575" tIns="45575" rIns="45575" bIns="45575" rtlCol="0" anchor="ctr"/>
            <a:lstStyle/>
            <a:p>
              <a:pPr algn="ctr">
                <a:lnSpc>
                  <a:spcPts val="2763"/>
                </a:lnSpc>
              </a:pPr>
              <a:endParaRPr/>
            </a:p>
          </p:txBody>
        </p:sp>
      </p:grpSp>
      <p:sp>
        <p:nvSpPr>
          <p:cNvPr id="66" name="Freeform 66"/>
          <p:cNvSpPr/>
          <p:nvPr/>
        </p:nvSpPr>
        <p:spPr>
          <a:xfrm>
            <a:off x="6006342" y="3042578"/>
            <a:ext cx="3075746" cy="1726262"/>
          </a:xfrm>
          <a:custGeom>
            <a:avLst/>
            <a:gdLst/>
            <a:ahLst/>
            <a:cxnLst/>
            <a:rect l="l" t="t" r="r" b="b"/>
            <a:pathLst>
              <a:path w="3075746" h="1726262">
                <a:moveTo>
                  <a:pt x="0" y="0"/>
                </a:moveTo>
                <a:lnTo>
                  <a:pt x="3075746" y="0"/>
                </a:lnTo>
                <a:lnTo>
                  <a:pt x="3075746" y="1726262"/>
                </a:lnTo>
                <a:lnTo>
                  <a:pt x="0" y="172626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alphaModFix amt="52000"/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</p:spPr>
      </p:sp>
      <p:grpSp>
        <p:nvGrpSpPr>
          <p:cNvPr id="67" name="Group 67"/>
          <p:cNvGrpSpPr/>
          <p:nvPr/>
        </p:nvGrpSpPr>
        <p:grpSpPr>
          <a:xfrm>
            <a:off x="6784984" y="2643419"/>
            <a:ext cx="1436165" cy="1671173"/>
            <a:chOff x="0" y="0"/>
            <a:chExt cx="698500" cy="812800"/>
          </a:xfrm>
        </p:grpSpPr>
        <p:sp>
          <p:nvSpPr>
            <p:cNvPr id="68" name="Freeform 68"/>
            <p:cNvSpPr/>
            <p:nvPr/>
          </p:nvSpPr>
          <p:spPr>
            <a:xfrm>
              <a:off x="0" y="4998"/>
              <a:ext cx="698500" cy="802803"/>
            </a:xfrm>
            <a:custGeom>
              <a:avLst/>
              <a:gdLst/>
              <a:ahLst/>
              <a:cxnLst/>
              <a:rect l="l" t="t" r="r" b="b"/>
              <a:pathLst>
                <a:path w="698500" h="802803">
                  <a:moveTo>
                    <a:pt x="365267" y="4321"/>
                  </a:moveTo>
                  <a:lnTo>
                    <a:pt x="682483" y="188883"/>
                  </a:lnTo>
                  <a:cubicBezTo>
                    <a:pt x="692400" y="194653"/>
                    <a:pt x="698500" y="205260"/>
                    <a:pt x="698500" y="216733"/>
                  </a:cubicBezTo>
                  <a:lnTo>
                    <a:pt x="698500" y="586071"/>
                  </a:lnTo>
                  <a:cubicBezTo>
                    <a:pt x="698500" y="597544"/>
                    <a:pt x="692400" y="608151"/>
                    <a:pt x="682483" y="613921"/>
                  </a:cubicBezTo>
                  <a:lnTo>
                    <a:pt x="365267" y="798483"/>
                  </a:lnTo>
                  <a:cubicBezTo>
                    <a:pt x="355366" y="804244"/>
                    <a:pt x="343134" y="804244"/>
                    <a:pt x="333233" y="798483"/>
                  </a:cubicBezTo>
                  <a:lnTo>
                    <a:pt x="16017" y="613921"/>
                  </a:lnTo>
                  <a:cubicBezTo>
                    <a:pt x="6100" y="608151"/>
                    <a:pt x="0" y="597544"/>
                    <a:pt x="0" y="586071"/>
                  </a:cubicBezTo>
                  <a:lnTo>
                    <a:pt x="0" y="216733"/>
                  </a:lnTo>
                  <a:cubicBezTo>
                    <a:pt x="0" y="205260"/>
                    <a:pt x="6100" y="194653"/>
                    <a:pt x="16017" y="188883"/>
                  </a:cubicBezTo>
                  <a:lnTo>
                    <a:pt x="333233" y="4321"/>
                  </a:lnTo>
                  <a:cubicBezTo>
                    <a:pt x="343134" y="-1440"/>
                    <a:pt x="355366" y="-1440"/>
                    <a:pt x="365267" y="4321"/>
                  </a:cubicBezTo>
                  <a:close/>
                </a:path>
              </a:pathLst>
            </a:custGeom>
            <a:solidFill>
              <a:srgbClr val="FFFFFF"/>
            </a:solidFill>
            <a:ln w="76200" cap="sq">
              <a:solidFill>
                <a:srgbClr val="408789"/>
              </a:solidFill>
              <a:prstDash val="solid"/>
              <a:miter/>
            </a:ln>
          </p:spPr>
        </p:sp>
        <p:sp>
          <p:nvSpPr>
            <p:cNvPr id="69" name="TextBox 69"/>
            <p:cNvSpPr txBox="1"/>
            <p:nvPr/>
          </p:nvSpPr>
          <p:spPr>
            <a:xfrm>
              <a:off x="0" y="92075"/>
              <a:ext cx="698500" cy="581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07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70" name="Freeform 70"/>
          <p:cNvSpPr/>
          <p:nvPr/>
        </p:nvSpPr>
        <p:spPr>
          <a:xfrm>
            <a:off x="6942263" y="3263639"/>
            <a:ext cx="1034925" cy="578264"/>
          </a:xfrm>
          <a:custGeom>
            <a:avLst/>
            <a:gdLst/>
            <a:ahLst/>
            <a:cxnLst/>
            <a:rect l="l" t="t" r="r" b="b"/>
            <a:pathLst>
              <a:path w="1034925" h="578264">
                <a:moveTo>
                  <a:pt x="0" y="0"/>
                </a:moveTo>
                <a:lnTo>
                  <a:pt x="1034925" y="0"/>
                </a:lnTo>
                <a:lnTo>
                  <a:pt x="1034925" y="578265"/>
                </a:lnTo>
                <a:lnTo>
                  <a:pt x="0" y="578265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71" name="TextBox 71"/>
          <p:cNvSpPr txBox="1"/>
          <p:nvPr/>
        </p:nvSpPr>
        <p:spPr>
          <a:xfrm>
            <a:off x="7176404" y="8227440"/>
            <a:ext cx="656263" cy="4057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400" b="1" spc="10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02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6362462" y="4276492"/>
            <a:ext cx="2348871" cy="27680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ctr">
              <a:lnSpc>
                <a:spcPts val="3079"/>
              </a:lnSpc>
              <a:spcBef>
                <a:spcPct val="0"/>
              </a:spcBef>
            </a:pPr>
            <a:r>
              <a:rPr lang="tr-TR" sz="2199" b="1" spc="70" dirty="0" smtClean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Endüstriyel Orman Ürünleri ile Ahşap/</a:t>
            </a:r>
            <a:r>
              <a:rPr lang="tr-TR" sz="2199" b="1" spc="70" dirty="0" err="1" smtClean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Kompozit</a:t>
            </a:r>
            <a:r>
              <a:rPr lang="tr-TR" sz="2199" b="1" spc="70" dirty="0" smtClean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 Esaslı Katma Değerli Ürünler Üretimi</a:t>
            </a:r>
            <a:endParaRPr lang="tr-TR" sz="2199" b="1" spc="70" dirty="0">
              <a:solidFill>
                <a:srgbClr val="FFFFFF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  <p:sp>
        <p:nvSpPr>
          <p:cNvPr id="74" name="Freeform 74"/>
          <p:cNvSpPr/>
          <p:nvPr/>
        </p:nvSpPr>
        <p:spPr>
          <a:xfrm>
            <a:off x="179467" y="8851400"/>
            <a:ext cx="1131201" cy="857799"/>
          </a:xfrm>
          <a:custGeom>
            <a:avLst/>
            <a:gdLst/>
            <a:ahLst/>
            <a:cxnLst/>
            <a:rect l="l" t="t" r="r" b="b"/>
            <a:pathLst>
              <a:path w="1131201" h="857799">
                <a:moveTo>
                  <a:pt x="0" y="0"/>
                </a:moveTo>
                <a:lnTo>
                  <a:pt x="1131200" y="0"/>
                </a:lnTo>
                <a:lnTo>
                  <a:pt x="1131200" y="857799"/>
                </a:lnTo>
                <a:lnTo>
                  <a:pt x="0" y="857799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</p:sp>
      <p:sp>
        <p:nvSpPr>
          <p:cNvPr id="75" name="TextBox 64"/>
          <p:cNvSpPr txBox="1"/>
          <p:nvPr/>
        </p:nvSpPr>
        <p:spPr>
          <a:xfrm>
            <a:off x="3321429" y="173590"/>
            <a:ext cx="11094236" cy="14362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1" indent="0" algn="ctr">
              <a:lnSpc>
                <a:spcPts val="5599"/>
              </a:lnSpc>
              <a:spcBef>
                <a:spcPct val="0"/>
              </a:spcBef>
            </a:pPr>
            <a:r>
              <a:rPr lang="tr-TR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ZONGULDAK</a:t>
            </a:r>
            <a:r>
              <a:rPr lang="en-US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 </a:t>
            </a:r>
            <a:r>
              <a:rPr lang="tr-TR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İ</a:t>
            </a:r>
            <a:r>
              <a:rPr lang="en-US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L</a:t>
            </a:r>
            <a:r>
              <a:rPr lang="tr-TR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İ</a:t>
            </a:r>
            <a:r>
              <a:rPr lang="en-US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 </a:t>
            </a:r>
            <a:r>
              <a:rPr lang="tr-TR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İ</a:t>
            </a:r>
            <a:r>
              <a:rPr lang="en-US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Ç</a:t>
            </a:r>
            <a:r>
              <a:rPr lang="tr-TR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İ</a:t>
            </a:r>
            <a:r>
              <a:rPr lang="en-US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N </a:t>
            </a:r>
            <a:r>
              <a:rPr lang="en-US" sz="3999" b="1" spc="167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YEREL KALKINMA </a:t>
            </a:r>
            <a:r>
              <a:rPr lang="en-US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HAMLES</a:t>
            </a:r>
            <a:r>
              <a:rPr lang="tr-TR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İ</a:t>
            </a:r>
            <a:r>
              <a:rPr lang="en-US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 </a:t>
            </a:r>
            <a:r>
              <a:rPr lang="en-US" sz="3999" b="1" spc="167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YATIRIM KONULARI</a:t>
            </a:r>
          </a:p>
        </p:txBody>
      </p:sp>
      <p:sp>
        <p:nvSpPr>
          <p:cNvPr id="76" name="TextBox 78"/>
          <p:cNvSpPr txBox="1"/>
          <p:nvPr/>
        </p:nvSpPr>
        <p:spPr>
          <a:xfrm>
            <a:off x="12326890" y="9411166"/>
            <a:ext cx="4895288" cy="3718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2913"/>
              </a:lnSpc>
            </a:pPr>
            <a:r>
              <a:rPr lang="en-US" sz="1879" b="1" dirty="0" err="1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Yerel</a:t>
            </a:r>
            <a:r>
              <a:rPr lang="en-US" sz="1879" b="1" dirty="0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 Kalkınma </a:t>
            </a:r>
            <a:r>
              <a:rPr lang="en-US" sz="1879" b="1" dirty="0" err="1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Hamlesi</a:t>
            </a:r>
            <a:r>
              <a:rPr lang="en-US" sz="1879" b="1" dirty="0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 2026 - </a:t>
            </a:r>
            <a:r>
              <a:rPr lang="tr-TR" sz="1879" b="1" dirty="0" smtClean="0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Zonguldak</a:t>
            </a:r>
            <a:endParaRPr lang="en-US" sz="1879" b="1" dirty="0">
              <a:solidFill>
                <a:srgbClr val="235A5B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</p:spTree>
    <p:extLst>
      <p:ext uri="{BB962C8B-B14F-4D97-AF65-F5344CB8AC3E}">
        <p14:creationId xmlns:p14="http://schemas.microsoft.com/office/powerpoint/2010/main" val="4069725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8105176" y="9827987"/>
            <a:ext cx="2077648" cy="959467"/>
          </a:xfrm>
          <a:custGeom>
            <a:avLst/>
            <a:gdLst/>
            <a:ahLst/>
            <a:cxnLst/>
            <a:rect l="l" t="t" r="r" b="b"/>
            <a:pathLst>
              <a:path w="2077648" h="959467">
                <a:moveTo>
                  <a:pt x="0" y="0"/>
                </a:moveTo>
                <a:lnTo>
                  <a:pt x="2077648" y="0"/>
                </a:lnTo>
                <a:lnTo>
                  <a:pt x="2077648" y="959467"/>
                </a:lnTo>
                <a:lnTo>
                  <a:pt x="0" y="95946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 r="-59838" b="-615486"/>
            </a:stretch>
          </a:blipFill>
        </p:spPr>
      </p:sp>
      <p:sp>
        <p:nvSpPr>
          <p:cNvPr id="4" name="AutoShape 4"/>
          <p:cNvSpPr/>
          <p:nvPr/>
        </p:nvSpPr>
        <p:spPr>
          <a:xfrm>
            <a:off x="1515899" y="9285348"/>
            <a:ext cx="15256203" cy="0"/>
          </a:xfrm>
          <a:prstGeom prst="line">
            <a:avLst/>
          </a:prstGeom>
          <a:ln w="9525" cap="flat">
            <a:solidFill>
              <a:srgbClr val="235A5B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5" name="Freeform 5"/>
          <p:cNvSpPr/>
          <p:nvPr/>
        </p:nvSpPr>
        <p:spPr>
          <a:xfrm>
            <a:off x="-892036" y="-365782"/>
            <a:ext cx="2618776" cy="1135894"/>
          </a:xfrm>
          <a:custGeom>
            <a:avLst/>
            <a:gdLst/>
            <a:ahLst/>
            <a:cxnLst/>
            <a:rect l="l" t="t" r="r" b="b"/>
            <a:pathLst>
              <a:path w="2618776" h="1135894">
                <a:moveTo>
                  <a:pt x="0" y="0"/>
                </a:moveTo>
                <a:lnTo>
                  <a:pt x="2618776" y="0"/>
                </a:lnTo>
                <a:lnTo>
                  <a:pt x="2618776" y="1135894"/>
                </a:lnTo>
                <a:lnTo>
                  <a:pt x="0" y="113589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7259300" y="1259350"/>
            <a:ext cx="2198996" cy="690851"/>
          </a:xfrm>
          <a:custGeom>
            <a:avLst/>
            <a:gdLst/>
            <a:ahLst/>
            <a:cxnLst/>
            <a:rect l="l" t="t" r="r" b="b"/>
            <a:pathLst>
              <a:path w="2198996" h="690851">
                <a:moveTo>
                  <a:pt x="0" y="0"/>
                </a:moveTo>
                <a:lnTo>
                  <a:pt x="2198996" y="0"/>
                </a:lnTo>
                <a:lnTo>
                  <a:pt x="2198996" y="690851"/>
                </a:lnTo>
                <a:lnTo>
                  <a:pt x="0" y="69085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1515899" y="9411166"/>
            <a:ext cx="3680725" cy="3450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913"/>
              </a:lnSpc>
            </a:pPr>
            <a:r>
              <a:rPr lang="en-US" sz="1879" b="1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Batı Karadeniz Kalkınma Ajansı</a:t>
            </a:r>
          </a:p>
        </p:txBody>
      </p:sp>
      <p:grpSp>
        <p:nvGrpSpPr>
          <p:cNvPr id="9" name="Group 9"/>
          <p:cNvGrpSpPr/>
          <p:nvPr/>
        </p:nvGrpSpPr>
        <p:grpSpPr>
          <a:xfrm>
            <a:off x="339927" y="1951191"/>
            <a:ext cx="4292499" cy="3688866"/>
            <a:chOff x="0" y="0"/>
            <a:chExt cx="812800" cy="698500"/>
          </a:xfrm>
        </p:grpSpPr>
        <p:sp>
          <p:nvSpPr>
            <p:cNvPr id="10" name="Freeform 10"/>
            <p:cNvSpPr/>
            <p:nvPr/>
          </p:nvSpPr>
          <p:spPr>
            <a:xfrm>
              <a:off x="19460" y="0"/>
              <a:ext cx="773880" cy="698500"/>
            </a:xfrm>
            <a:custGeom>
              <a:avLst/>
              <a:gdLst/>
              <a:ahLst/>
              <a:cxnLst/>
              <a:rect l="l" t="t" r="r" b="b"/>
              <a:pathLst>
                <a:path w="773880" h="698500">
                  <a:moveTo>
                    <a:pt x="757059" y="411607"/>
                  </a:moveTo>
                  <a:lnTo>
                    <a:pt x="626421" y="636143"/>
                  </a:lnTo>
                  <a:cubicBezTo>
                    <a:pt x="603958" y="674749"/>
                    <a:pt x="562662" y="698500"/>
                    <a:pt x="517996" y="698500"/>
                  </a:cubicBezTo>
                  <a:lnTo>
                    <a:pt x="255884" y="698500"/>
                  </a:lnTo>
                  <a:cubicBezTo>
                    <a:pt x="211218" y="698500"/>
                    <a:pt x="169921" y="674749"/>
                    <a:pt x="147459" y="636143"/>
                  </a:cubicBezTo>
                  <a:lnTo>
                    <a:pt x="16821" y="411607"/>
                  </a:lnTo>
                  <a:cubicBezTo>
                    <a:pt x="-5607" y="373061"/>
                    <a:pt x="-5607" y="325439"/>
                    <a:pt x="16821" y="286893"/>
                  </a:cubicBezTo>
                  <a:lnTo>
                    <a:pt x="147459" y="62357"/>
                  </a:lnTo>
                  <a:cubicBezTo>
                    <a:pt x="169921" y="23751"/>
                    <a:pt x="211218" y="0"/>
                    <a:pt x="255884" y="0"/>
                  </a:cubicBezTo>
                  <a:lnTo>
                    <a:pt x="517996" y="0"/>
                  </a:lnTo>
                  <a:cubicBezTo>
                    <a:pt x="562662" y="0"/>
                    <a:pt x="603958" y="23751"/>
                    <a:pt x="626421" y="62357"/>
                  </a:cubicBezTo>
                  <a:lnTo>
                    <a:pt x="757059" y="286893"/>
                  </a:lnTo>
                  <a:cubicBezTo>
                    <a:pt x="779487" y="325439"/>
                    <a:pt x="779487" y="373061"/>
                    <a:pt x="757059" y="411607"/>
                  </a:cubicBezTo>
                  <a:close/>
                </a:path>
              </a:pathLst>
            </a:custGeom>
            <a:solidFill>
              <a:srgbClr val="639C9D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707630" y="2225862"/>
            <a:ext cx="3557092" cy="3056876"/>
            <a:chOff x="0" y="0"/>
            <a:chExt cx="812800" cy="698500"/>
          </a:xfrm>
        </p:grpSpPr>
        <p:sp>
          <p:nvSpPr>
            <p:cNvPr id="13" name="Freeform 13"/>
            <p:cNvSpPr/>
            <p:nvPr/>
          </p:nvSpPr>
          <p:spPr>
            <a:xfrm>
              <a:off x="23483" y="0"/>
              <a:ext cx="765833" cy="698500"/>
            </a:xfrm>
            <a:custGeom>
              <a:avLst/>
              <a:gdLst/>
              <a:ahLst/>
              <a:cxnLst/>
              <a:rect l="l" t="t" r="r" b="b"/>
              <a:pathLst>
                <a:path w="765833" h="698500">
                  <a:moveTo>
                    <a:pt x="745536" y="424499"/>
                  </a:moveTo>
                  <a:lnTo>
                    <a:pt x="629898" y="623251"/>
                  </a:lnTo>
                  <a:cubicBezTo>
                    <a:pt x="602792" y="669839"/>
                    <a:pt x="552958" y="698500"/>
                    <a:pt x="499058" y="698500"/>
                  </a:cubicBezTo>
                  <a:lnTo>
                    <a:pt x="266776" y="698500"/>
                  </a:lnTo>
                  <a:cubicBezTo>
                    <a:pt x="212876" y="698500"/>
                    <a:pt x="163042" y="669839"/>
                    <a:pt x="135936" y="623251"/>
                  </a:cubicBezTo>
                  <a:lnTo>
                    <a:pt x="20298" y="424499"/>
                  </a:lnTo>
                  <a:cubicBezTo>
                    <a:pt x="-6765" y="377983"/>
                    <a:pt x="-6765" y="320517"/>
                    <a:pt x="20298" y="274001"/>
                  </a:cubicBezTo>
                  <a:lnTo>
                    <a:pt x="135936" y="75249"/>
                  </a:lnTo>
                  <a:cubicBezTo>
                    <a:pt x="163042" y="28661"/>
                    <a:pt x="212876" y="0"/>
                    <a:pt x="266776" y="0"/>
                  </a:cubicBezTo>
                  <a:lnTo>
                    <a:pt x="499058" y="0"/>
                  </a:lnTo>
                  <a:cubicBezTo>
                    <a:pt x="552958" y="0"/>
                    <a:pt x="602792" y="28661"/>
                    <a:pt x="629898" y="75249"/>
                  </a:cubicBezTo>
                  <a:lnTo>
                    <a:pt x="745536" y="274001"/>
                  </a:lnTo>
                  <a:cubicBezTo>
                    <a:pt x="772599" y="320517"/>
                    <a:pt x="772599" y="377983"/>
                    <a:pt x="745536" y="424499"/>
                  </a:cubicBezTo>
                  <a:close/>
                </a:path>
              </a:pathLst>
            </a:custGeom>
            <a:solidFill>
              <a:srgbClr val="92BEBF"/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1037470" y="2442236"/>
            <a:ext cx="3023557" cy="2598370"/>
            <a:chOff x="0" y="0"/>
            <a:chExt cx="812800" cy="698500"/>
          </a:xfrm>
        </p:grpSpPr>
        <p:sp>
          <p:nvSpPr>
            <p:cNvPr id="16" name="Freeform 16"/>
            <p:cNvSpPr/>
            <p:nvPr/>
          </p:nvSpPr>
          <p:spPr>
            <a:xfrm>
              <a:off x="27627" y="0"/>
              <a:ext cx="757545" cy="698500"/>
            </a:xfrm>
            <a:custGeom>
              <a:avLst/>
              <a:gdLst/>
              <a:ahLst/>
              <a:cxnLst/>
              <a:rect l="l" t="t" r="r" b="b"/>
              <a:pathLst>
                <a:path w="757545" h="698500">
                  <a:moveTo>
                    <a:pt x="733666" y="437778"/>
                  </a:moveTo>
                  <a:lnTo>
                    <a:pt x="633480" y="609972"/>
                  </a:lnTo>
                  <a:cubicBezTo>
                    <a:pt x="601591" y="664782"/>
                    <a:pt x="542963" y="698500"/>
                    <a:pt x="479552" y="698500"/>
                  </a:cubicBezTo>
                  <a:lnTo>
                    <a:pt x="277994" y="698500"/>
                  </a:lnTo>
                  <a:cubicBezTo>
                    <a:pt x="214583" y="698500"/>
                    <a:pt x="155955" y="664782"/>
                    <a:pt x="124066" y="609972"/>
                  </a:cubicBezTo>
                  <a:lnTo>
                    <a:pt x="23880" y="437778"/>
                  </a:lnTo>
                  <a:cubicBezTo>
                    <a:pt x="-7960" y="383053"/>
                    <a:pt x="-7960" y="315447"/>
                    <a:pt x="23880" y="260722"/>
                  </a:cubicBezTo>
                  <a:lnTo>
                    <a:pt x="124066" y="88528"/>
                  </a:lnTo>
                  <a:cubicBezTo>
                    <a:pt x="155955" y="33718"/>
                    <a:pt x="214583" y="0"/>
                    <a:pt x="277994" y="0"/>
                  </a:cubicBezTo>
                  <a:lnTo>
                    <a:pt x="479552" y="0"/>
                  </a:lnTo>
                  <a:cubicBezTo>
                    <a:pt x="542963" y="0"/>
                    <a:pt x="601591" y="33718"/>
                    <a:pt x="633480" y="88528"/>
                  </a:cubicBezTo>
                  <a:lnTo>
                    <a:pt x="733666" y="260722"/>
                  </a:lnTo>
                  <a:cubicBezTo>
                    <a:pt x="765506" y="315447"/>
                    <a:pt x="765506" y="383053"/>
                    <a:pt x="733666" y="437778"/>
                  </a:cubicBezTo>
                  <a:close/>
                </a:path>
              </a:pathLst>
            </a:custGeom>
            <a:solidFill>
              <a:srgbClr val="1D7363"/>
            </a:solidFill>
          </p:spPr>
        </p:sp>
        <p:sp>
          <p:nvSpPr>
            <p:cNvPr id="17" name="TextBox 17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1257692" y="3157497"/>
            <a:ext cx="2616426" cy="119263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1" indent="0" algn="ctr">
              <a:lnSpc>
                <a:spcPts val="3085"/>
              </a:lnSpc>
              <a:spcBef>
                <a:spcPct val="0"/>
              </a:spcBef>
            </a:pPr>
            <a:r>
              <a:rPr lang="tr-TR" sz="2203" b="1" spc="70" dirty="0" smtClean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İşlenmiş </a:t>
            </a:r>
            <a:r>
              <a:rPr lang="tr-TR" sz="2203" b="1" spc="70" dirty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türev </a:t>
            </a:r>
            <a:r>
              <a:rPr lang="tr-TR" sz="2203" b="1" spc="70" dirty="0" smtClean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deniz ürünlerin </a:t>
            </a:r>
            <a:r>
              <a:rPr lang="tr-TR" sz="2203" b="1" spc="70" dirty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üretilmesi</a:t>
            </a:r>
            <a:endParaRPr lang="en-US" sz="2203" b="1" spc="70" dirty="0">
              <a:solidFill>
                <a:srgbClr val="FFFFFF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  <p:grpSp>
        <p:nvGrpSpPr>
          <p:cNvPr id="19" name="Group 19"/>
          <p:cNvGrpSpPr/>
          <p:nvPr/>
        </p:nvGrpSpPr>
        <p:grpSpPr>
          <a:xfrm>
            <a:off x="4745604" y="1637063"/>
            <a:ext cx="4292499" cy="3688866"/>
            <a:chOff x="0" y="0"/>
            <a:chExt cx="812800" cy="698500"/>
          </a:xfrm>
        </p:grpSpPr>
        <p:sp>
          <p:nvSpPr>
            <p:cNvPr id="20" name="Freeform 20"/>
            <p:cNvSpPr/>
            <p:nvPr/>
          </p:nvSpPr>
          <p:spPr>
            <a:xfrm>
              <a:off x="19460" y="0"/>
              <a:ext cx="773880" cy="698500"/>
            </a:xfrm>
            <a:custGeom>
              <a:avLst/>
              <a:gdLst/>
              <a:ahLst/>
              <a:cxnLst/>
              <a:rect l="l" t="t" r="r" b="b"/>
              <a:pathLst>
                <a:path w="773880" h="698500">
                  <a:moveTo>
                    <a:pt x="757059" y="411607"/>
                  </a:moveTo>
                  <a:lnTo>
                    <a:pt x="626421" y="636143"/>
                  </a:lnTo>
                  <a:cubicBezTo>
                    <a:pt x="603958" y="674749"/>
                    <a:pt x="562662" y="698500"/>
                    <a:pt x="517996" y="698500"/>
                  </a:cubicBezTo>
                  <a:lnTo>
                    <a:pt x="255884" y="698500"/>
                  </a:lnTo>
                  <a:cubicBezTo>
                    <a:pt x="211218" y="698500"/>
                    <a:pt x="169921" y="674749"/>
                    <a:pt x="147459" y="636143"/>
                  </a:cubicBezTo>
                  <a:lnTo>
                    <a:pt x="16821" y="411607"/>
                  </a:lnTo>
                  <a:cubicBezTo>
                    <a:pt x="-5607" y="373061"/>
                    <a:pt x="-5607" y="325439"/>
                    <a:pt x="16821" y="286893"/>
                  </a:cubicBezTo>
                  <a:lnTo>
                    <a:pt x="147459" y="62357"/>
                  </a:lnTo>
                  <a:cubicBezTo>
                    <a:pt x="169921" y="23751"/>
                    <a:pt x="211218" y="0"/>
                    <a:pt x="255884" y="0"/>
                  </a:cubicBezTo>
                  <a:lnTo>
                    <a:pt x="517996" y="0"/>
                  </a:lnTo>
                  <a:cubicBezTo>
                    <a:pt x="562662" y="0"/>
                    <a:pt x="603958" y="23751"/>
                    <a:pt x="626421" y="62357"/>
                  </a:cubicBezTo>
                  <a:lnTo>
                    <a:pt x="757059" y="286893"/>
                  </a:lnTo>
                  <a:cubicBezTo>
                    <a:pt x="779487" y="325439"/>
                    <a:pt x="779487" y="373061"/>
                    <a:pt x="757059" y="411607"/>
                  </a:cubicBezTo>
                  <a:close/>
                </a:path>
              </a:pathLst>
            </a:custGeom>
            <a:solidFill>
              <a:srgbClr val="639C9D"/>
            </a:solidFill>
          </p:spPr>
        </p:sp>
        <p:sp>
          <p:nvSpPr>
            <p:cNvPr id="21" name="TextBox 21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5113308" y="1911735"/>
            <a:ext cx="3557092" cy="3056876"/>
            <a:chOff x="0" y="0"/>
            <a:chExt cx="812800" cy="698500"/>
          </a:xfrm>
        </p:grpSpPr>
        <p:sp>
          <p:nvSpPr>
            <p:cNvPr id="23" name="Freeform 23"/>
            <p:cNvSpPr/>
            <p:nvPr/>
          </p:nvSpPr>
          <p:spPr>
            <a:xfrm>
              <a:off x="23483" y="0"/>
              <a:ext cx="765833" cy="698500"/>
            </a:xfrm>
            <a:custGeom>
              <a:avLst/>
              <a:gdLst/>
              <a:ahLst/>
              <a:cxnLst/>
              <a:rect l="l" t="t" r="r" b="b"/>
              <a:pathLst>
                <a:path w="765833" h="698500">
                  <a:moveTo>
                    <a:pt x="745536" y="424499"/>
                  </a:moveTo>
                  <a:lnTo>
                    <a:pt x="629898" y="623251"/>
                  </a:lnTo>
                  <a:cubicBezTo>
                    <a:pt x="602792" y="669839"/>
                    <a:pt x="552958" y="698500"/>
                    <a:pt x="499058" y="698500"/>
                  </a:cubicBezTo>
                  <a:lnTo>
                    <a:pt x="266776" y="698500"/>
                  </a:lnTo>
                  <a:cubicBezTo>
                    <a:pt x="212876" y="698500"/>
                    <a:pt x="163042" y="669839"/>
                    <a:pt x="135936" y="623251"/>
                  </a:cubicBezTo>
                  <a:lnTo>
                    <a:pt x="20298" y="424499"/>
                  </a:lnTo>
                  <a:cubicBezTo>
                    <a:pt x="-6765" y="377983"/>
                    <a:pt x="-6765" y="320517"/>
                    <a:pt x="20298" y="274001"/>
                  </a:cubicBezTo>
                  <a:lnTo>
                    <a:pt x="135936" y="75249"/>
                  </a:lnTo>
                  <a:cubicBezTo>
                    <a:pt x="163042" y="28661"/>
                    <a:pt x="212876" y="0"/>
                    <a:pt x="266776" y="0"/>
                  </a:cubicBezTo>
                  <a:lnTo>
                    <a:pt x="499058" y="0"/>
                  </a:lnTo>
                  <a:cubicBezTo>
                    <a:pt x="552958" y="0"/>
                    <a:pt x="602792" y="28661"/>
                    <a:pt x="629898" y="75249"/>
                  </a:cubicBezTo>
                  <a:lnTo>
                    <a:pt x="745536" y="274001"/>
                  </a:lnTo>
                  <a:cubicBezTo>
                    <a:pt x="772599" y="320517"/>
                    <a:pt x="772599" y="377983"/>
                    <a:pt x="745536" y="424499"/>
                  </a:cubicBezTo>
                  <a:close/>
                </a:path>
              </a:pathLst>
            </a:custGeom>
            <a:solidFill>
              <a:srgbClr val="92BEBF"/>
            </a:solidFill>
          </p:spPr>
        </p:sp>
        <p:sp>
          <p:nvSpPr>
            <p:cNvPr id="24" name="TextBox 24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grpSp>
        <p:nvGrpSpPr>
          <p:cNvPr id="25" name="Group 25"/>
          <p:cNvGrpSpPr/>
          <p:nvPr/>
        </p:nvGrpSpPr>
        <p:grpSpPr>
          <a:xfrm>
            <a:off x="5443148" y="2128109"/>
            <a:ext cx="3023557" cy="2598370"/>
            <a:chOff x="0" y="0"/>
            <a:chExt cx="812800" cy="698500"/>
          </a:xfrm>
        </p:grpSpPr>
        <p:sp>
          <p:nvSpPr>
            <p:cNvPr id="26" name="Freeform 26"/>
            <p:cNvSpPr/>
            <p:nvPr/>
          </p:nvSpPr>
          <p:spPr>
            <a:xfrm>
              <a:off x="27627" y="0"/>
              <a:ext cx="757545" cy="698500"/>
            </a:xfrm>
            <a:custGeom>
              <a:avLst/>
              <a:gdLst/>
              <a:ahLst/>
              <a:cxnLst/>
              <a:rect l="l" t="t" r="r" b="b"/>
              <a:pathLst>
                <a:path w="757545" h="698500">
                  <a:moveTo>
                    <a:pt x="733666" y="437778"/>
                  </a:moveTo>
                  <a:lnTo>
                    <a:pt x="633480" y="609972"/>
                  </a:lnTo>
                  <a:cubicBezTo>
                    <a:pt x="601591" y="664782"/>
                    <a:pt x="542963" y="698500"/>
                    <a:pt x="479552" y="698500"/>
                  </a:cubicBezTo>
                  <a:lnTo>
                    <a:pt x="277994" y="698500"/>
                  </a:lnTo>
                  <a:cubicBezTo>
                    <a:pt x="214583" y="698500"/>
                    <a:pt x="155955" y="664782"/>
                    <a:pt x="124066" y="609972"/>
                  </a:cubicBezTo>
                  <a:lnTo>
                    <a:pt x="23880" y="437778"/>
                  </a:lnTo>
                  <a:cubicBezTo>
                    <a:pt x="-7960" y="383053"/>
                    <a:pt x="-7960" y="315447"/>
                    <a:pt x="23880" y="260722"/>
                  </a:cubicBezTo>
                  <a:lnTo>
                    <a:pt x="124066" y="88528"/>
                  </a:lnTo>
                  <a:cubicBezTo>
                    <a:pt x="155955" y="33718"/>
                    <a:pt x="214583" y="0"/>
                    <a:pt x="277994" y="0"/>
                  </a:cubicBezTo>
                  <a:lnTo>
                    <a:pt x="479552" y="0"/>
                  </a:lnTo>
                  <a:cubicBezTo>
                    <a:pt x="542963" y="0"/>
                    <a:pt x="601591" y="33718"/>
                    <a:pt x="633480" y="88528"/>
                  </a:cubicBezTo>
                  <a:lnTo>
                    <a:pt x="733666" y="260722"/>
                  </a:lnTo>
                  <a:cubicBezTo>
                    <a:pt x="765506" y="315447"/>
                    <a:pt x="765506" y="383053"/>
                    <a:pt x="733666" y="437778"/>
                  </a:cubicBezTo>
                  <a:close/>
                </a:path>
              </a:pathLst>
            </a:custGeom>
            <a:solidFill>
              <a:srgbClr val="1D7363"/>
            </a:solidFill>
          </p:spPr>
        </p:sp>
        <p:sp>
          <p:nvSpPr>
            <p:cNvPr id="27" name="TextBox 27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sp>
        <p:nvSpPr>
          <p:cNvPr id="28" name="TextBox 28"/>
          <p:cNvSpPr txBox="1"/>
          <p:nvPr/>
        </p:nvSpPr>
        <p:spPr>
          <a:xfrm>
            <a:off x="5872610" y="3091150"/>
            <a:ext cx="2164628" cy="79508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1" indent="0" algn="ctr">
              <a:lnSpc>
                <a:spcPts val="3079"/>
              </a:lnSpc>
              <a:spcBef>
                <a:spcPct val="0"/>
              </a:spcBef>
            </a:pPr>
            <a:r>
              <a:rPr lang="tr-TR" sz="2199" b="1" spc="70" dirty="0" smtClean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Değer zinciri </a:t>
            </a:r>
            <a:r>
              <a:rPr lang="tr-TR" sz="2199" b="1" spc="70" dirty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o</a:t>
            </a:r>
            <a:r>
              <a:rPr lang="tr-TR" sz="2199" b="1" spc="70" dirty="0" smtClean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luşturulması</a:t>
            </a:r>
            <a:endParaRPr lang="en-US" sz="2199" b="1" spc="70" dirty="0">
              <a:solidFill>
                <a:srgbClr val="FFFFFF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  <p:grpSp>
        <p:nvGrpSpPr>
          <p:cNvPr id="29" name="Group 29"/>
          <p:cNvGrpSpPr/>
          <p:nvPr/>
        </p:nvGrpSpPr>
        <p:grpSpPr>
          <a:xfrm>
            <a:off x="3259037" y="5542019"/>
            <a:ext cx="4292499" cy="3688866"/>
            <a:chOff x="0" y="0"/>
            <a:chExt cx="812800" cy="698500"/>
          </a:xfrm>
        </p:grpSpPr>
        <p:sp>
          <p:nvSpPr>
            <p:cNvPr id="30" name="Freeform 30"/>
            <p:cNvSpPr/>
            <p:nvPr/>
          </p:nvSpPr>
          <p:spPr>
            <a:xfrm>
              <a:off x="19460" y="0"/>
              <a:ext cx="773880" cy="698500"/>
            </a:xfrm>
            <a:custGeom>
              <a:avLst/>
              <a:gdLst/>
              <a:ahLst/>
              <a:cxnLst/>
              <a:rect l="l" t="t" r="r" b="b"/>
              <a:pathLst>
                <a:path w="773880" h="698500">
                  <a:moveTo>
                    <a:pt x="757059" y="411607"/>
                  </a:moveTo>
                  <a:lnTo>
                    <a:pt x="626421" y="636143"/>
                  </a:lnTo>
                  <a:cubicBezTo>
                    <a:pt x="603958" y="674749"/>
                    <a:pt x="562662" y="698500"/>
                    <a:pt x="517996" y="698500"/>
                  </a:cubicBezTo>
                  <a:lnTo>
                    <a:pt x="255884" y="698500"/>
                  </a:lnTo>
                  <a:cubicBezTo>
                    <a:pt x="211218" y="698500"/>
                    <a:pt x="169921" y="674749"/>
                    <a:pt x="147459" y="636143"/>
                  </a:cubicBezTo>
                  <a:lnTo>
                    <a:pt x="16821" y="411607"/>
                  </a:lnTo>
                  <a:cubicBezTo>
                    <a:pt x="-5607" y="373061"/>
                    <a:pt x="-5607" y="325439"/>
                    <a:pt x="16821" y="286893"/>
                  </a:cubicBezTo>
                  <a:lnTo>
                    <a:pt x="147459" y="62357"/>
                  </a:lnTo>
                  <a:cubicBezTo>
                    <a:pt x="169921" y="23751"/>
                    <a:pt x="211218" y="0"/>
                    <a:pt x="255884" y="0"/>
                  </a:cubicBezTo>
                  <a:lnTo>
                    <a:pt x="517996" y="0"/>
                  </a:lnTo>
                  <a:cubicBezTo>
                    <a:pt x="562662" y="0"/>
                    <a:pt x="603958" y="23751"/>
                    <a:pt x="626421" y="62357"/>
                  </a:cubicBezTo>
                  <a:lnTo>
                    <a:pt x="757059" y="286893"/>
                  </a:lnTo>
                  <a:cubicBezTo>
                    <a:pt x="779487" y="325439"/>
                    <a:pt x="779487" y="373061"/>
                    <a:pt x="757059" y="411607"/>
                  </a:cubicBezTo>
                  <a:close/>
                </a:path>
              </a:pathLst>
            </a:custGeom>
            <a:solidFill>
              <a:srgbClr val="639C9D"/>
            </a:solidFill>
          </p:spPr>
        </p:sp>
        <p:sp>
          <p:nvSpPr>
            <p:cNvPr id="31" name="TextBox 31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grpSp>
        <p:nvGrpSpPr>
          <p:cNvPr id="32" name="Group 32"/>
          <p:cNvGrpSpPr/>
          <p:nvPr/>
        </p:nvGrpSpPr>
        <p:grpSpPr>
          <a:xfrm>
            <a:off x="3626740" y="5816690"/>
            <a:ext cx="3557092" cy="3056876"/>
            <a:chOff x="0" y="0"/>
            <a:chExt cx="812800" cy="698500"/>
          </a:xfrm>
        </p:grpSpPr>
        <p:sp>
          <p:nvSpPr>
            <p:cNvPr id="33" name="Freeform 33"/>
            <p:cNvSpPr/>
            <p:nvPr/>
          </p:nvSpPr>
          <p:spPr>
            <a:xfrm>
              <a:off x="23483" y="0"/>
              <a:ext cx="765833" cy="698500"/>
            </a:xfrm>
            <a:custGeom>
              <a:avLst/>
              <a:gdLst/>
              <a:ahLst/>
              <a:cxnLst/>
              <a:rect l="l" t="t" r="r" b="b"/>
              <a:pathLst>
                <a:path w="765833" h="698500">
                  <a:moveTo>
                    <a:pt x="745536" y="424499"/>
                  </a:moveTo>
                  <a:lnTo>
                    <a:pt x="629898" y="623251"/>
                  </a:lnTo>
                  <a:cubicBezTo>
                    <a:pt x="602792" y="669839"/>
                    <a:pt x="552958" y="698500"/>
                    <a:pt x="499058" y="698500"/>
                  </a:cubicBezTo>
                  <a:lnTo>
                    <a:pt x="266776" y="698500"/>
                  </a:lnTo>
                  <a:cubicBezTo>
                    <a:pt x="212876" y="698500"/>
                    <a:pt x="163042" y="669839"/>
                    <a:pt x="135936" y="623251"/>
                  </a:cubicBezTo>
                  <a:lnTo>
                    <a:pt x="20298" y="424499"/>
                  </a:lnTo>
                  <a:cubicBezTo>
                    <a:pt x="-6765" y="377983"/>
                    <a:pt x="-6765" y="320517"/>
                    <a:pt x="20298" y="274001"/>
                  </a:cubicBezTo>
                  <a:lnTo>
                    <a:pt x="135936" y="75249"/>
                  </a:lnTo>
                  <a:cubicBezTo>
                    <a:pt x="163042" y="28661"/>
                    <a:pt x="212876" y="0"/>
                    <a:pt x="266776" y="0"/>
                  </a:cubicBezTo>
                  <a:lnTo>
                    <a:pt x="499058" y="0"/>
                  </a:lnTo>
                  <a:cubicBezTo>
                    <a:pt x="552958" y="0"/>
                    <a:pt x="602792" y="28661"/>
                    <a:pt x="629898" y="75249"/>
                  </a:cubicBezTo>
                  <a:lnTo>
                    <a:pt x="745536" y="274001"/>
                  </a:lnTo>
                  <a:cubicBezTo>
                    <a:pt x="772599" y="320517"/>
                    <a:pt x="772599" y="377983"/>
                    <a:pt x="745536" y="424499"/>
                  </a:cubicBezTo>
                  <a:close/>
                </a:path>
              </a:pathLst>
            </a:custGeom>
            <a:solidFill>
              <a:srgbClr val="92BEBF"/>
            </a:solidFill>
          </p:spPr>
        </p:sp>
        <p:sp>
          <p:nvSpPr>
            <p:cNvPr id="34" name="TextBox 34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grpSp>
        <p:nvGrpSpPr>
          <p:cNvPr id="35" name="Group 35"/>
          <p:cNvGrpSpPr/>
          <p:nvPr/>
        </p:nvGrpSpPr>
        <p:grpSpPr>
          <a:xfrm>
            <a:off x="3956580" y="6033064"/>
            <a:ext cx="3023557" cy="2598370"/>
            <a:chOff x="0" y="0"/>
            <a:chExt cx="812800" cy="698500"/>
          </a:xfrm>
        </p:grpSpPr>
        <p:sp>
          <p:nvSpPr>
            <p:cNvPr id="36" name="Freeform 36"/>
            <p:cNvSpPr/>
            <p:nvPr/>
          </p:nvSpPr>
          <p:spPr>
            <a:xfrm>
              <a:off x="27627" y="0"/>
              <a:ext cx="757545" cy="698500"/>
            </a:xfrm>
            <a:custGeom>
              <a:avLst/>
              <a:gdLst/>
              <a:ahLst/>
              <a:cxnLst/>
              <a:rect l="l" t="t" r="r" b="b"/>
              <a:pathLst>
                <a:path w="757545" h="698500">
                  <a:moveTo>
                    <a:pt x="733666" y="437778"/>
                  </a:moveTo>
                  <a:lnTo>
                    <a:pt x="633480" y="609972"/>
                  </a:lnTo>
                  <a:cubicBezTo>
                    <a:pt x="601591" y="664782"/>
                    <a:pt x="542963" y="698500"/>
                    <a:pt x="479552" y="698500"/>
                  </a:cubicBezTo>
                  <a:lnTo>
                    <a:pt x="277994" y="698500"/>
                  </a:lnTo>
                  <a:cubicBezTo>
                    <a:pt x="214583" y="698500"/>
                    <a:pt x="155955" y="664782"/>
                    <a:pt x="124066" y="609972"/>
                  </a:cubicBezTo>
                  <a:lnTo>
                    <a:pt x="23880" y="437778"/>
                  </a:lnTo>
                  <a:cubicBezTo>
                    <a:pt x="-7960" y="383053"/>
                    <a:pt x="-7960" y="315447"/>
                    <a:pt x="23880" y="260722"/>
                  </a:cubicBezTo>
                  <a:lnTo>
                    <a:pt x="124066" y="88528"/>
                  </a:lnTo>
                  <a:cubicBezTo>
                    <a:pt x="155955" y="33718"/>
                    <a:pt x="214583" y="0"/>
                    <a:pt x="277994" y="0"/>
                  </a:cubicBezTo>
                  <a:lnTo>
                    <a:pt x="479552" y="0"/>
                  </a:lnTo>
                  <a:cubicBezTo>
                    <a:pt x="542963" y="0"/>
                    <a:pt x="601591" y="33718"/>
                    <a:pt x="633480" y="88528"/>
                  </a:cubicBezTo>
                  <a:lnTo>
                    <a:pt x="733666" y="260722"/>
                  </a:lnTo>
                  <a:cubicBezTo>
                    <a:pt x="765506" y="315447"/>
                    <a:pt x="765506" y="383053"/>
                    <a:pt x="733666" y="437778"/>
                  </a:cubicBezTo>
                  <a:close/>
                </a:path>
              </a:pathLst>
            </a:custGeom>
            <a:solidFill>
              <a:srgbClr val="1D7363"/>
            </a:solidFill>
          </p:spPr>
        </p:sp>
        <p:sp>
          <p:nvSpPr>
            <p:cNvPr id="37" name="TextBox 37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sp>
        <p:nvSpPr>
          <p:cNvPr id="38" name="TextBox 38"/>
          <p:cNvSpPr txBox="1"/>
          <p:nvPr/>
        </p:nvSpPr>
        <p:spPr>
          <a:xfrm>
            <a:off x="4229519" y="6179370"/>
            <a:ext cx="2511369" cy="238526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1" indent="0" algn="ctr">
              <a:lnSpc>
                <a:spcPts val="3079"/>
              </a:lnSpc>
              <a:spcBef>
                <a:spcPct val="0"/>
              </a:spcBef>
            </a:pPr>
            <a:r>
              <a:rPr lang="tr-TR" sz="1600" b="1" spc="70" dirty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Deniz alabalığı,</a:t>
            </a:r>
          </a:p>
          <a:p>
            <a:pPr marL="0" lvl="1" indent="0" algn="ctr">
              <a:lnSpc>
                <a:spcPts val="3079"/>
              </a:lnSpc>
              <a:spcBef>
                <a:spcPct val="0"/>
              </a:spcBef>
            </a:pPr>
            <a:r>
              <a:rPr lang="tr-TR" sz="1600" b="1" spc="70" dirty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işlenmiş balık</a:t>
            </a:r>
          </a:p>
          <a:p>
            <a:pPr marL="0" lvl="1" indent="0" algn="ctr">
              <a:lnSpc>
                <a:spcPts val="3079"/>
              </a:lnSpc>
              <a:spcBef>
                <a:spcPct val="0"/>
              </a:spcBef>
            </a:pPr>
            <a:r>
              <a:rPr lang="tr-TR" sz="1600" b="1" spc="70" dirty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çeşitleri,</a:t>
            </a:r>
          </a:p>
          <a:p>
            <a:pPr marL="0" lvl="1" indent="0" algn="ctr">
              <a:lnSpc>
                <a:spcPts val="3079"/>
              </a:lnSpc>
              <a:spcBef>
                <a:spcPct val="0"/>
              </a:spcBef>
            </a:pPr>
            <a:r>
              <a:rPr lang="tr-TR" sz="1600" b="1" spc="70" dirty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dondurulmuş balık,</a:t>
            </a:r>
          </a:p>
          <a:p>
            <a:pPr marL="0" lvl="1" indent="0" algn="ctr">
              <a:lnSpc>
                <a:spcPts val="3079"/>
              </a:lnSpc>
              <a:spcBef>
                <a:spcPct val="0"/>
              </a:spcBef>
            </a:pPr>
            <a:r>
              <a:rPr lang="tr-TR" sz="1600" b="1" spc="70" dirty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deniz salyangozu</a:t>
            </a:r>
          </a:p>
          <a:p>
            <a:pPr marL="0" lvl="1" indent="0" algn="ctr">
              <a:lnSpc>
                <a:spcPts val="3079"/>
              </a:lnSpc>
              <a:spcBef>
                <a:spcPct val="0"/>
              </a:spcBef>
            </a:pPr>
            <a:r>
              <a:rPr lang="tr-TR" sz="1600" b="1" spc="70" dirty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vb.</a:t>
            </a:r>
            <a:endParaRPr lang="en-US" sz="1600" b="1" spc="70" dirty="0">
              <a:solidFill>
                <a:srgbClr val="FFFFFF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  <p:grpSp>
        <p:nvGrpSpPr>
          <p:cNvPr id="39" name="Group 39"/>
          <p:cNvGrpSpPr/>
          <p:nvPr/>
        </p:nvGrpSpPr>
        <p:grpSpPr>
          <a:xfrm>
            <a:off x="12903728" y="1299111"/>
            <a:ext cx="4292499" cy="3688866"/>
            <a:chOff x="0" y="0"/>
            <a:chExt cx="812800" cy="698500"/>
          </a:xfrm>
        </p:grpSpPr>
        <p:sp>
          <p:nvSpPr>
            <p:cNvPr id="40" name="Freeform 40"/>
            <p:cNvSpPr/>
            <p:nvPr/>
          </p:nvSpPr>
          <p:spPr>
            <a:xfrm>
              <a:off x="19460" y="0"/>
              <a:ext cx="773880" cy="698500"/>
            </a:xfrm>
            <a:custGeom>
              <a:avLst/>
              <a:gdLst/>
              <a:ahLst/>
              <a:cxnLst/>
              <a:rect l="l" t="t" r="r" b="b"/>
              <a:pathLst>
                <a:path w="773880" h="698500">
                  <a:moveTo>
                    <a:pt x="757059" y="411607"/>
                  </a:moveTo>
                  <a:lnTo>
                    <a:pt x="626421" y="636143"/>
                  </a:lnTo>
                  <a:cubicBezTo>
                    <a:pt x="603958" y="674749"/>
                    <a:pt x="562662" y="698500"/>
                    <a:pt x="517996" y="698500"/>
                  </a:cubicBezTo>
                  <a:lnTo>
                    <a:pt x="255884" y="698500"/>
                  </a:lnTo>
                  <a:cubicBezTo>
                    <a:pt x="211218" y="698500"/>
                    <a:pt x="169921" y="674749"/>
                    <a:pt x="147459" y="636143"/>
                  </a:cubicBezTo>
                  <a:lnTo>
                    <a:pt x="16821" y="411607"/>
                  </a:lnTo>
                  <a:cubicBezTo>
                    <a:pt x="-5607" y="373061"/>
                    <a:pt x="-5607" y="325439"/>
                    <a:pt x="16821" y="286893"/>
                  </a:cubicBezTo>
                  <a:lnTo>
                    <a:pt x="147459" y="62357"/>
                  </a:lnTo>
                  <a:cubicBezTo>
                    <a:pt x="169921" y="23751"/>
                    <a:pt x="211218" y="0"/>
                    <a:pt x="255884" y="0"/>
                  </a:cubicBezTo>
                  <a:lnTo>
                    <a:pt x="517996" y="0"/>
                  </a:lnTo>
                  <a:cubicBezTo>
                    <a:pt x="562662" y="0"/>
                    <a:pt x="603958" y="23751"/>
                    <a:pt x="626421" y="62357"/>
                  </a:cubicBezTo>
                  <a:lnTo>
                    <a:pt x="757059" y="286893"/>
                  </a:lnTo>
                  <a:cubicBezTo>
                    <a:pt x="779487" y="325439"/>
                    <a:pt x="779487" y="373061"/>
                    <a:pt x="757059" y="411607"/>
                  </a:cubicBezTo>
                  <a:close/>
                </a:path>
              </a:pathLst>
            </a:custGeom>
            <a:solidFill>
              <a:srgbClr val="639C9D"/>
            </a:solidFill>
          </p:spPr>
        </p:sp>
        <p:sp>
          <p:nvSpPr>
            <p:cNvPr id="41" name="TextBox 41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grpSp>
        <p:nvGrpSpPr>
          <p:cNvPr id="42" name="Group 42"/>
          <p:cNvGrpSpPr/>
          <p:nvPr/>
        </p:nvGrpSpPr>
        <p:grpSpPr>
          <a:xfrm>
            <a:off x="13271432" y="1573783"/>
            <a:ext cx="3557092" cy="3056876"/>
            <a:chOff x="0" y="0"/>
            <a:chExt cx="812800" cy="698500"/>
          </a:xfrm>
        </p:grpSpPr>
        <p:sp>
          <p:nvSpPr>
            <p:cNvPr id="43" name="Freeform 43"/>
            <p:cNvSpPr/>
            <p:nvPr/>
          </p:nvSpPr>
          <p:spPr>
            <a:xfrm>
              <a:off x="23483" y="0"/>
              <a:ext cx="765833" cy="698500"/>
            </a:xfrm>
            <a:custGeom>
              <a:avLst/>
              <a:gdLst/>
              <a:ahLst/>
              <a:cxnLst/>
              <a:rect l="l" t="t" r="r" b="b"/>
              <a:pathLst>
                <a:path w="765833" h="698500">
                  <a:moveTo>
                    <a:pt x="745536" y="424499"/>
                  </a:moveTo>
                  <a:lnTo>
                    <a:pt x="629898" y="623251"/>
                  </a:lnTo>
                  <a:cubicBezTo>
                    <a:pt x="602792" y="669839"/>
                    <a:pt x="552958" y="698500"/>
                    <a:pt x="499058" y="698500"/>
                  </a:cubicBezTo>
                  <a:lnTo>
                    <a:pt x="266776" y="698500"/>
                  </a:lnTo>
                  <a:cubicBezTo>
                    <a:pt x="212876" y="698500"/>
                    <a:pt x="163042" y="669839"/>
                    <a:pt x="135936" y="623251"/>
                  </a:cubicBezTo>
                  <a:lnTo>
                    <a:pt x="20298" y="424499"/>
                  </a:lnTo>
                  <a:cubicBezTo>
                    <a:pt x="-6765" y="377983"/>
                    <a:pt x="-6765" y="320517"/>
                    <a:pt x="20298" y="274001"/>
                  </a:cubicBezTo>
                  <a:lnTo>
                    <a:pt x="135936" y="75249"/>
                  </a:lnTo>
                  <a:cubicBezTo>
                    <a:pt x="163042" y="28661"/>
                    <a:pt x="212876" y="0"/>
                    <a:pt x="266776" y="0"/>
                  </a:cubicBezTo>
                  <a:lnTo>
                    <a:pt x="499058" y="0"/>
                  </a:lnTo>
                  <a:cubicBezTo>
                    <a:pt x="552958" y="0"/>
                    <a:pt x="602792" y="28661"/>
                    <a:pt x="629898" y="75249"/>
                  </a:cubicBezTo>
                  <a:lnTo>
                    <a:pt x="745536" y="274001"/>
                  </a:lnTo>
                  <a:cubicBezTo>
                    <a:pt x="772599" y="320517"/>
                    <a:pt x="772599" y="377983"/>
                    <a:pt x="745536" y="424499"/>
                  </a:cubicBezTo>
                  <a:close/>
                </a:path>
              </a:pathLst>
            </a:custGeom>
            <a:solidFill>
              <a:srgbClr val="92BEBF"/>
            </a:solidFill>
          </p:spPr>
        </p:sp>
        <p:sp>
          <p:nvSpPr>
            <p:cNvPr id="44" name="TextBox 44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grpSp>
        <p:nvGrpSpPr>
          <p:cNvPr id="45" name="Group 45"/>
          <p:cNvGrpSpPr/>
          <p:nvPr/>
        </p:nvGrpSpPr>
        <p:grpSpPr>
          <a:xfrm>
            <a:off x="13601272" y="1790157"/>
            <a:ext cx="3023557" cy="2598370"/>
            <a:chOff x="0" y="0"/>
            <a:chExt cx="812800" cy="698500"/>
          </a:xfrm>
        </p:grpSpPr>
        <p:sp>
          <p:nvSpPr>
            <p:cNvPr id="46" name="Freeform 46"/>
            <p:cNvSpPr/>
            <p:nvPr/>
          </p:nvSpPr>
          <p:spPr>
            <a:xfrm>
              <a:off x="27627" y="0"/>
              <a:ext cx="757545" cy="698500"/>
            </a:xfrm>
            <a:custGeom>
              <a:avLst/>
              <a:gdLst/>
              <a:ahLst/>
              <a:cxnLst/>
              <a:rect l="l" t="t" r="r" b="b"/>
              <a:pathLst>
                <a:path w="757545" h="698500">
                  <a:moveTo>
                    <a:pt x="733666" y="437778"/>
                  </a:moveTo>
                  <a:lnTo>
                    <a:pt x="633480" y="609972"/>
                  </a:lnTo>
                  <a:cubicBezTo>
                    <a:pt x="601591" y="664782"/>
                    <a:pt x="542963" y="698500"/>
                    <a:pt x="479552" y="698500"/>
                  </a:cubicBezTo>
                  <a:lnTo>
                    <a:pt x="277994" y="698500"/>
                  </a:lnTo>
                  <a:cubicBezTo>
                    <a:pt x="214583" y="698500"/>
                    <a:pt x="155955" y="664782"/>
                    <a:pt x="124066" y="609972"/>
                  </a:cubicBezTo>
                  <a:lnTo>
                    <a:pt x="23880" y="437778"/>
                  </a:lnTo>
                  <a:cubicBezTo>
                    <a:pt x="-7960" y="383053"/>
                    <a:pt x="-7960" y="315447"/>
                    <a:pt x="23880" y="260722"/>
                  </a:cubicBezTo>
                  <a:lnTo>
                    <a:pt x="124066" y="88528"/>
                  </a:lnTo>
                  <a:cubicBezTo>
                    <a:pt x="155955" y="33718"/>
                    <a:pt x="214583" y="0"/>
                    <a:pt x="277994" y="0"/>
                  </a:cubicBezTo>
                  <a:lnTo>
                    <a:pt x="479552" y="0"/>
                  </a:lnTo>
                  <a:cubicBezTo>
                    <a:pt x="542963" y="0"/>
                    <a:pt x="601591" y="33718"/>
                    <a:pt x="633480" y="88528"/>
                  </a:cubicBezTo>
                  <a:lnTo>
                    <a:pt x="733666" y="260722"/>
                  </a:lnTo>
                  <a:cubicBezTo>
                    <a:pt x="765506" y="315447"/>
                    <a:pt x="765506" y="383053"/>
                    <a:pt x="733666" y="437778"/>
                  </a:cubicBezTo>
                  <a:close/>
                </a:path>
              </a:pathLst>
            </a:custGeom>
            <a:solidFill>
              <a:srgbClr val="1D7363"/>
            </a:solidFill>
          </p:spPr>
        </p:sp>
        <p:sp>
          <p:nvSpPr>
            <p:cNvPr id="47" name="TextBox 47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sp>
        <p:nvSpPr>
          <p:cNvPr id="48" name="TextBox 48"/>
          <p:cNvSpPr txBox="1"/>
          <p:nvPr/>
        </p:nvSpPr>
        <p:spPr>
          <a:xfrm>
            <a:off x="14041785" y="2324100"/>
            <a:ext cx="2199680" cy="159017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1" indent="0" algn="ctr">
              <a:lnSpc>
                <a:spcPts val="3079"/>
              </a:lnSpc>
              <a:spcBef>
                <a:spcPct val="0"/>
              </a:spcBef>
            </a:pPr>
            <a:r>
              <a:rPr lang="tr-TR" sz="2199" b="1" spc="70" dirty="0" smtClean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Belirlenmiş </a:t>
            </a:r>
            <a:r>
              <a:rPr lang="tr-TR" sz="2199" b="1" spc="70" dirty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su ürünleri üretim </a:t>
            </a:r>
            <a:r>
              <a:rPr lang="tr-TR" sz="2199" b="1" spc="70" dirty="0" smtClean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alanlarının aktif hale getirilmesi</a:t>
            </a:r>
            <a:endParaRPr lang="en-US" sz="2199" b="1" spc="70" dirty="0">
              <a:solidFill>
                <a:srgbClr val="FFFFFF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  <p:grpSp>
        <p:nvGrpSpPr>
          <p:cNvPr id="49" name="Group 49"/>
          <p:cNvGrpSpPr/>
          <p:nvPr/>
        </p:nvGrpSpPr>
        <p:grpSpPr>
          <a:xfrm>
            <a:off x="12966801" y="5159303"/>
            <a:ext cx="4292499" cy="3688866"/>
            <a:chOff x="0" y="0"/>
            <a:chExt cx="812800" cy="698500"/>
          </a:xfrm>
        </p:grpSpPr>
        <p:sp>
          <p:nvSpPr>
            <p:cNvPr id="50" name="Freeform 50"/>
            <p:cNvSpPr/>
            <p:nvPr/>
          </p:nvSpPr>
          <p:spPr>
            <a:xfrm>
              <a:off x="19460" y="0"/>
              <a:ext cx="773880" cy="698500"/>
            </a:xfrm>
            <a:custGeom>
              <a:avLst/>
              <a:gdLst/>
              <a:ahLst/>
              <a:cxnLst/>
              <a:rect l="l" t="t" r="r" b="b"/>
              <a:pathLst>
                <a:path w="773880" h="698500">
                  <a:moveTo>
                    <a:pt x="757059" y="411607"/>
                  </a:moveTo>
                  <a:lnTo>
                    <a:pt x="626421" y="636143"/>
                  </a:lnTo>
                  <a:cubicBezTo>
                    <a:pt x="603958" y="674749"/>
                    <a:pt x="562662" y="698500"/>
                    <a:pt x="517996" y="698500"/>
                  </a:cubicBezTo>
                  <a:lnTo>
                    <a:pt x="255884" y="698500"/>
                  </a:lnTo>
                  <a:cubicBezTo>
                    <a:pt x="211218" y="698500"/>
                    <a:pt x="169921" y="674749"/>
                    <a:pt x="147459" y="636143"/>
                  </a:cubicBezTo>
                  <a:lnTo>
                    <a:pt x="16821" y="411607"/>
                  </a:lnTo>
                  <a:cubicBezTo>
                    <a:pt x="-5607" y="373061"/>
                    <a:pt x="-5607" y="325439"/>
                    <a:pt x="16821" y="286893"/>
                  </a:cubicBezTo>
                  <a:lnTo>
                    <a:pt x="147459" y="62357"/>
                  </a:lnTo>
                  <a:cubicBezTo>
                    <a:pt x="169921" y="23751"/>
                    <a:pt x="211218" y="0"/>
                    <a:pt x="255884" y="0"/>
                  </a:cubicBezTo>
                  <a:lnTo>
                    <a:pt x="517996" y="0"/>
                  </a:lnTo>
                  <a:cubicBezTo>
                    <a:pt x="562662" y="0"/>
                    <a:pt x="603958" y="23751"/>
                    <a:pt x="626421" y="62357"/>
                  </a:cubicBezTo>
                  <a:lnTo>
                    <a:pt x="757059" y="286893"/>
                  </a:lnTo>
                  <a:cubicBezTo>
                    <a:pt x="779487" y="325439"/>
                    <a:pt x="779487" y="373061"/>
                    <a:pt x="757059" y="411607"/>
                  </a:cubicBezTo>
                  <a:close/>
                </a:path>
              </a:pathLst>
            </a:custGeom>
            <a:solidFill>
              <a:srgbClr val="639C9D"/>
            </a:solidFill>
          </p:spPr>
        </p:sp>
        <p:sp>
          <p:nvSpPr>
            <p:cNvPr id="51" name="TextBox 51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grpSp>
        <p:nvGrpSpPr>
          <p:cNvPr id="52" name="Group 52"/>
          <p:cNvGrpSpPr/>
          <p:nvPr/>
        </p:nvGrpSpPr>
        <p:grpSpPr>
          <a:xfrm>
            <a:off x="13334504" y="5433974"/>
            <a:ext cx="3557092" cy="3056876"/>
            <a:chOff x="0" y="0"/>
            <a:chExt cx="812800" cy="698500"/>
          </a:xfrm>
        </p:grpSpPr>
        <p:sp>
          <p:nvSpPr>
            <p:cNvPr id="53" name="Freeform 53"/>
            <p:cNvSpPr/>
            <p:nvPr/>
          </p:nvSpPr>
          <p:spPr>
            <a:xfrm>
              <a:off x="23483" y="0"/>
              <a:ext cx="765833" cy="698500"/>
            </a:xfrm>
            <a:custGeom>
              <a:avLst/>
              <a:gdLst/>
              <a:ahLst/>
              <a:cxnLst/>
              <a:rect l="l" t="t" r="r" b="b"/>
              <a:pathLst>
                <a:path w="765833" h="698500">
                  <a:moveTo>
                    <a:pt x="745536" y="424499"/>
                  </a:moveTo>
                  <a:lnTo>
                    <a:pt x="629898" y="623251"/>
                  </a:lnTo>
                  <a:cubicBezTo>
                    <a:pt x="602792" y="669839"/>
                    <a:pt x="552958" y="698500"/>
                    <a:pt x="499058" y="698500"/>
                  </a:cubicBezTo>
                  <a:lnTo>
                    <a:pt x="266776" y="698500"/>
                  </a:lnTo>
                  <a:cubicBezTo>
                    <a:pt x="212876" y="698500"/>
                    <a:pt x="163042" y="669839"/>
                    <a:pt x="135936" y="623251"/>
                  </a:cubicBezTo>
                  <a:lnTo>
                    <a:pt x="20298" y="424499"/>
                  </a:lnTo>
                  <a:cubicBezTo>
                    <a:pt x="-6765" y="377983"/>
                    <a:pt x="-6765" y="320517"/>
                    <a:pt x="20298" y="274001"/>
                  </a:cubicBezTo>
                  <a:lnTo>
                    <a:pt x="135936" y="75249"/>
                  </a:lnTo>
                  <a:cubicBezTo>
                    <a:pt x="163042" y="28661"/>
                    <a:pt x="212876" y="0"/>
                    <a:pt x="266776" y="0"/>
                  </a:cubicBezTo>
                  <a:lnTo>
                    <a:pt x="499058" y="0"/>
                  </a:lnTo>
                  <a:cubicBezTo>
                    <a:pt x="552958" y="0"/>
                    <a:pt x="602792" y="28661"/>
                    <a:pt x="629898" y="75249"/>
                  </a:cubicBezTo>
                  <a:lnTo>
                    <a:pt x="745536" y="274001"/>
                  </a:lnTo>
                  <a:cubicBezTo>
                    <a:pt x="772599" y="320517"/>
                    <a:pt x="772599" y="377983"/>
                    <a:pt x="745536" y="424499"/>
                  </a:cubicBezTo>
                  <a:close/>
                </a:path>
              </a:pathLst>
            </a:custGeom>
            <a:solidFill>
              <a:srgbClr val="92BEBF"/>
            </a:solidFill>
          </p:spPr>
        </p:sp>
        <p:sp>
          <p:nvSpPr>
            <p:cNvPr id="54" name="TextBox 54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grpSp>
        <p:nvGrpSpPr>
          <p:cNvPr id="55" name="Group 55"/>
          <p:cNvGrpSpPr/>
          <p:nvPr/>
        </p:nvGrpSpPr>
        <p:grpSpPr>
          <a:xfrm>
            <a:off x="13664344" y="5650348"/>
            <a:ext cx="3023557" cy="2598370"/>
            <a:chOff x="0" y="0"/>
            <a:chExt cx="812800" cy="698500"/>
          </a:xfrm>
        </p:grpSpPr>
        <p:sp>
          <p:nvSpPr>
            <p:cNvPr id="56" name="Freeform 56"/>
            <p:cNvSpPr/>
            <p:nvPr/>
          </p:nvSpPr>
          <p:spPr>
            <a:xfrm>
              <a:off x="27627" y="0"/>
              <a:ext cx="757545" cy="698500"/>
            </a:xfrm>
            <a:custGeom>
              <a:avLst/>
              <a:gdLst/>
              <a:ahLst/>
              <a:cxnLst/>
              <a:rect l="l" t="t" r="r" b="b"/>
              <a:pathLst>
                <a:path w="757545" h="698500">
                  <a:moveTo>
                    <a:pt x="733666" y="437778"/>
                  </a:moveTo>
                  <a:lnTo>
                    <a:pt x="633480" y="609972"/>
                  </a:lnTo>
                  <a:cubicBezTo>
                    <a:pt x="601591" y="664782"/>
                    <a:pt x="542963" y="698500"/>
                    <a:pt x="479552" y="698500"/>
                  </a:cubicBezTo>
                  <a:lnTo>
                    <a:pt x="277994" y="698500"/>
                  </a:lnTo>
                  <a:cubicBezTo>
                    <a:pt x="214583" y="698500"/>
                    <a:pt x="155955" y="664782"/>
                    <a:pt x="124066" y="609972"/>
                  </a:cubicBezTo>
                  <a:lnTo>
                    <a:pt x="23880" y="437778"/>
                  </a:lnTo>
                  <a:cubicBezTo>
                    <a:pt x="-7960" y="383053"/>
                    <a:pt x="-7960" y="315447"/>
                    <a:pt x="23880" y="260722"/>
                  </a:cubicBezTo>
                  <a:lnTo>
                    <a:pt x="124066" y="88528"/>
                  </a:lnTo>
                  <a:cubicBezTo>
                    <a:pt x="155955" y="33718"/>
                    <a:pt x="214583" y="0"/>
                    <a:pt x="277994" y="0"/>
                  </a:cubicBezTo>
                  <a:lnTo>
                    <a:pt x="479552" y="0"/>
                  </a:lnTo>
                  <a:cubicBezTo>
                    <a:pt x="542963" y="0"/>
                    <a:pt x="601591" y="33718"/>
                    <a:pt x="633480" y="88528"/>
                  </a:cubicBezTo>
                  <a:lnTo>
                    <a:pt x="733666" y="260722"/>
                  </a:lnTo>
                  <a:cubicBezTo>
                    <a:pt x="765506" y="315447"/>
                    <a:pt x="765506" y="383053"/>
                    <a:pt x="733666" y="437778"/>
                  </a:cubicBezTo>
                  <a:close/>
                </a:path>
              </a:pathLst>
            </a:custGeom>
            <a:solidFill>
              <a:srgbClr val="1D7363"/>
            </a:solidFill>
          </p:spPr>
        </p:sp>
        <p:sp>
          <p:nvSpPr>
            <p:cNvPr id="57" name="TextBox 57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sp>
        <p:nvSpPr>
          <p:cNvPr id="58" name="TextBox 58"/>
          <p:cNvSpPr txBox="1"/>
          <p:nvPr/>
        </p:nvSpPr>
        <p:spPr>
          <a:xfrm>
            <a:off x="14137627" y="6208646"/>
            <a:ext cx="1997491" cy="15901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ctr">
              <a:lnSpc>
                <a:spcPts val="3079"/>
              </a:lnSpc>
              <a:spcBef>
                <a:spcPct val="0"/>
              </a:spcBef>
            </a:pPr>
            <a:r>
              <a:rPr lang="es-ES" sz="2199" b="1" spc="70" dirty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İşleme,</a:t>
            </a:r>
          </a:p>
          <a:p>
            <a:pPr marL="0" lvl="1" indent="0" algn="ctr">
              <a:lnSpc>
                <a:spcPts val="3079"/>
              </a:lnSpc>
              <a:spcBef>
                <a:spcPct val="0"/>
              </a:spcBef>
            </a:pPr>
            <a:r>
              <a:rPr lang="es-ES" sz="2199" b="1" spc="70" dirty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paketleme</a:t>
            </a:r>
          </a:p>
          <a:p>
            <a:pPr marL="0" lvl="1" indent="0" algn="ctr">
              <a:lnSpc>
                <a:spcPts val="3079"/>
              </a:lnSpc>
              <a:spcBef>
                <a:spcPct val="0"/>
              </a:spcBef>
            </a:pPr>
            <a:r>
              <a:rPr lang="es-ES" sz="2199" b="1" spc="70" dirty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ve soğuk</a:t>
            </a:r>
          </a:p>
          <a:p>
            <a:pPr marL="0" lvl="1" indent="0" algn="ctr">
              <a:lnSpc>
                <a:spcPts val="3079"/>
              </a:lnSpc>
              <a:spcBef>
                <a:spcPct val="0"/>
              </a:spcBef>
            </a:pPr>
            <a:r>
              <a:rPr lang="es-ES" sz="2199" b="1" spc="70" dirty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zincir</a:t>
            </a:r>
            <a:endParaRPr lang="en-US" sz="2199" b="1" spc="70" dirty="0">
              <a:solidFill>
                <a:srgbClr val="FFFFFF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  <p:sp>
        <p:nvSpPr>
          <p:cNvPr id="59" name="AutoShape 59"/>
          <p:cNvSpPr/>
          <p:nvPr/>
        </p:nvSpPr>
        <p:spPr>
          <a:xfrm flipV="1">
            <a:off x="10700187" y="7317911"/>
            <a:ext cx="0" cy="942049"/>
          </a:xfrm>
          <a:prstGeom prst="line">
            <a:avLst/>
          </a:prstGeom>
          <a:ln w="85725" cap="flat">
            <a:solidFill>
              <a:srgbClr val="639C9D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60" name="Group 60"/>
          <p:cNvGrpSpPr/>
          <p:nvPr/>
        </p:nvGrpSpPr>
        <p:grpSpPr>
          <a:xfrm>
            <a:off x="9228278" y="3061267"/>
            <a:ext cx="2942021" cy="4655383"/>
            <a:chOff x="0" y="0"/>
            <a:chExt cx="698500" cy="1105289"/>
          </a:xfrm>
        </p:grpSpPr>
        <p:sp>
          <p:nvSpPr>
            <p:cNvPr id="61" name="Freeform 61"/>
            <p:cNvSpPr/>
            <p:nvPr/>
          </p:nvSpPr>
          <p:spPr>
            <a:xfrm>
              <a:off x="0" y="4880"/>
              <a:ext cx="698500" cy="1095529"/>
            </a:xfrm>
            <a:custGeom>
              <a:avLst/>
              <a:gdLst/>
              <a:ahLst/>
              <a:cxnLst/>
              <a:rect l="l" t="t" r="r" b="b"/>
              <a:pathLst>
                <a:path w="698500" h="1095529">
                  <a:moveTo>
                    <a:pt x="364887" y="4218"/>
                  </a:moveTo>
                  <a:lnTo>
                    <a:pt x="682863" y="189222"/>
                  </a:lnTo>
                  <a:cubicBezTo>
                    <a:pt x="692544" y="194855"/>
                    <a:pt x="698500" y="205211"/>
                    <a:pt x="698500" y="216412"/>
                  </a:cubicBezTo>
                  <a:lnTo>
                    <a:pt x="698500" y="879118"/>
                  </a:lnTo>
                  <a:cubicBezTo>
                    <a:pt x="698500" y="890319"/>
                    <a:pt x="692544" y="900675"/>
                    <a:pt x="682863" y="906308"/>
                  </a:cubicBezTo>
                  <a:lnTo>
                    <a:pt x="364887" y="1091311"/>
                  </a:lnTo>
                  <a:cubicBezTo>
                    <a:pt x="355221" y="1096935"/>
                    <a:pt x="343279" y="1096935"/>
                    <a:pt x="333613" y="1091311"/>
                  </a:cubicBezTo>
                  <a:lnTo>
                    <a:pt x="15637" y="906308"/>
                  </a:lnTo>
                  <a:cubicBezTo>
                    <a:pt x="5956" y="900675"/>
                    <a:pt x="0" y="890319"/>
                    <a:pt x="0" y="879118"/>
                  </a:cubicBezTo>
                  <a:lnTo>
                    <a:pt x="0" y="216412"/>
                  </a:lnTo>
                  <a:cubicBezTo>
                    <a:pt x="0" y="205211"/>
                    <a:pt x="5956" y="194855"/>
                    <a:pt x="15637" y="189222"/>
                  </a:cubicBezTo>
                  <a:lnTo>
                    <a:pt x="333613" y="4218"/>
                  </a:lnTo>
                  <a:cubicBezTo>
                    <a:pt x="343279" y="-1406"/>
                    <a:pt x="355221" y="-1406"/>
                    <a:pt x="364887" y="4218"/>
                  </a:cubicBezTo>
                  <a:close/>
                </a:path>
              </a:pathLst>
            </a:custGeom>
            <a:solidFill>
              <a:srgbClr val="639C9D"/>
            </a:solidFill>
          </p:spPr>
        </p:sp>
        <p:sp>
          <p:nvSpPr>
            <p:cNvPr id="62" name="TextBox 62"/>
            <p:cNvSpPr txBox="1"/>
            <p:nvPr/>
          </p:nvSpPr>
          <p:spPr>
            <a:xfrm>
              <a:off x="0" y="92075"/>
              <a:ext cx="698500" cy="87351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/>
            </a:p>
          </p:txBody>
        </p:sp>
      </p:grpSp>
      <p:grpSp>
        <p:nvGrpSpPr>
          <p:cNvPr id="63" name="Group 63"/>
          <p:cNvGrpSpPr/>
          <p:nvPr/>
        </p:nvGrpSpPr>
        <p:grpSpPr>
          <a:xfrm>
            <a:off x="9993394" y="8156608"/>
            <a:ext cx="1413586" cy="595054"/>
            <a:chOff x="0" y="0"/>
            <a:chExt cx="965428" cy="406400"/>
          </a:xfrm>
        </p:grpSpPr>
        <p:sp>
          <p:nvSpPr>
            <p:cNvPr id="64" name="Freeform 64"/>
            <p:cNvSpPr/>
            <p:nvPr/>
          </p:nvSpPr>
          <p:spPr>
            <a:xfrm>
              <a:off x="9074" y="0"/>
              <a:ext cx="947279" cy="406400"/>
            </a:xfrm>
            <a:custGeom>
              <a:avLst/>
              <a:gdLst/>
              <a:ahLst/>
              <a:cxnLst/>
              <a:rect l="l" t="t" r="r" b="b"/>
              <a:pathLst>
                <a:path w="947279" h="406400">
                  <a:moveTo>
                    <a:pt x="731246" y="0"/>
                  </a:moveTo>
                  <a:lnTo>
                    <a:pt x="216033" y="0"/>
                  </a:lnTo>
                  <a:cubicBezTo>
                    <a:pt x="202006" y="0"/>
                    <a:pt x="188554" y="5572"/>
                    <a:pt x="178635" y="15491"/>
                  </a:cubicBezTo>
                  <a:lnTo>
                    <a:pt x="6417" y="187709"/>
                  </a:lnTo>
                  <a:cubicBezTo>
                    <a:pt x="2308" y="191818"/>
                    <a:pt x="0" y="197390"/>
                    <a:pt x="0" y="203200"/>
                  </a:cubicBezTo>
                  <a:cubicBezTo>
                    <a:pt x="0" y="209010"/>
                    <a:pt x="2308" y="214582"/>
                    <a:pt x="6417" y="218691"/>
                  </a:cubicBezTo>
                  <a:lnTo>
                    <a:pt x="178635" y="390909"/>
                  </a:lnTo>
                  <a:cubicBezTo>
                    <a:pt x="188554" y="400828"/>
                    <a:pt x="202006" y="406400"/>
                    <a:pt x="216033" y="406400"/>
                  </a:cubicBezTo>
                  <a:lnTo>
                    <a:pt x="731246" y="406400"/>
                  </a:lnTo>
                  <a:cubicBezTo>
                    <a:pt x="745273" y="406400"/>
                    <a:pt x="758726" y="400828"/>
                    <a:pt x="768644" y="390909"/>
                  </a:cubicBezTo>
                  <a:lnTo>
                    <a:pt x="940863" y="218691"/>
                  </a:lnTo>
                  <a:cubicBezTo>
                    <a:pt x="944971" y="214582"/>
                    <a:pt x="947279" y="209010"/>
                    <a:pt x="947279" y="203200"/>
                  </a:cubicBezTo>
                  <a:cubicBezTo>
                    <a:pt x="947279" y="197390"/>
                    <a:pt x="944971" y="191818"/>
                    <a:pt x="940863" y="187709"/>
                  </a:cubicBezTo>
                  <a:lnTo>
                    <a:pt x="768644" y="15491"/>
                  </a:lnTo>
                  <a:cubicBezTo>
                    <a:pt x="758726" y="5572"/>
                    <a:pt x="745273" y="0"/>
                    <a:pt x="731246" y="0"/>
                  </a:cubicBezTo>
                  <a:close/>
                </a:path>
              </a:pathLst>
            </a:custGeom>
            <a:solidFill>
              <a:srgbClr val="639C9D"/>
            </a:solidFill>
          </p:spPr>
        </p:sp>
        <p:sp>
          <p:nvSpPr>
            <p:cNvPr id="65" name="TextBox 65"/>
            <p:cNvSpPr txBox="1"/>
            <p:nvPr/>
          </p:nvSpPr>
          <p:spPr>
            <a:xfrm>
              <a:off x="152400" y="-47625"/>
              <a:ext cx="660628" cy="454025"/>
            </a:xfrm>
            <a:prstGeom prst="rect">
              <a:avLst/>
            </a:prstGeom>
          </p:spPr>
          <p:txBody>
            <a:bodyPr lIns="45575" tIns="45575" rIns="45575" bIns="45575" rtlCol="0" anchor="ctr"/>
            <a:lstStyle/>
            <a:p>
              <a:pPr algn="ctr">
                <a:lnSpc>
                  <a:spcPts val="2763"/>
                </a:lnSpc>
              </a:pPr>
              <a:endParaRPr/>
            </a:p>
          </p:txBody>
        </p:sp>
      </p:grpSp>
      <p:sp>
        <p:nvSpPr>
          <p:cNvPr id="66" name="Freeform 66"/>
          <p:cNvSpPr/>
          <p:nvPr/>
        </p:nvSpPr>
        <p:spPr>
          <a:xfrm>
            <a:off x="9205912" y="3042578"/>
            <a:ext cx="3075746" cy="1726262"/>
          </a:xfrm>
          <a:custGeom>
            <a:avLst/>
            <a:gdLst/>
            <a:ahLst/>
            <a:cxnLst/>
            <a:rect l="l" t="t" r="r" b="b"/>
            <a:pathLst>
              <a:path w="3075746" h="1726262">
                <a:moveTo>
                  <a:pt x="0" y="0"/>
                </a:moveTo>
                <a:lnTo>
                  <a:pt x="3075746" y="0"/>
                </a:lnTo>
                <a:lnTo>
                  <a:pt x="3075746" y="1726262"/>
                </a:lnTo>
                <a:lnTo>
                  <a:pt x="0" y="172626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alphaModFix amt="52000"/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</p:spPr>
      </p:sp>
      <p:grpSp>
        <p:nvGrpSpPr>
          <p:cNvPr id="67" name="Group 67"/>
          <p:cNvGrpSpPr/>
          <p:nvPr/>
        </p:nvGrpSpPr>
        <p:grpSpPr>
          <a:xfrm>
            <a:off x="9984554" y="2643419"/>
            <a:ext cx="1436165" cy="1671173"/>
            <a:chOff x="0" y="0"/>
            <a:chExt cx="698500" cy="812800"/>
          </a:xfrm>
        </p:grpSpPr>
        <p:sp>
          <p:nvSpPr>
            <p:cNvPr id="68" name="Freeform 68"/>
            <p:cNvSpPr/>
            <p:nvPr/>
          </p:nvSpPr>
          <p:spPr>
            <a:xfrm>
              <a:off x="0" y="4998"/>
              <a:ext cx="698500" cy="802803"/>
            </a:xfrm>
            <a:custGeom>
              <a:avLst/>
              <a:gdLst/>
              <a:ahLst/>
              <a:cxnLst/>
              <a:rect l="l" t="t" r="r" b="b"/>
              <a:pathLst>
                <a:path w="698500" h="802803">
                  <a:moveTo>
                    <a:pt x="365267" y="4321"/>
                  </a:moveTo>
                  <a:lnTo>
                    <a:pt x="682483" y="188883"/>
                  </a:lnTo>
                  <a:cubicBezTo>
                    <a:pt x="692400" y="194653"/>
                    <a:pt x="698500" y="205260"/>
                    <a:pt x="698500" y="216733"/>
                  </a:cubicBezTo>
                  <a:lnTo>
                    <a:pt x="698500" y="586071"/>
                  </a:lnTo>
                  <a:cubicBezTo>
                    <a:pt x="698500" y="597544"/>
                    <a:pt x="692400" y="608151"/>
                    <a:pt x="682483" y="613921"/>
                  </a:cubicBezTo>
                  <a:lnTo>
                    <a:pt x="365267" y="798483"/>
                  </a:lnTo>
                  <a:cubicBezTo>
                    <a:pt x="355366" y="804244"/>
                    <a:pt x="343134" y="804244"/>
                    <a:pt x="333233" y="798483"/>
                  </a:cubicBezTo>
                  <a:lnTo>
                    <a:pt x="16017" y="613921"/>
                  </a:lnTo>
                  <a:cubicBezTo>
                    <a:pt x="6100" y="608151"/>
                    <a:pt x="0" y="597544"/>
                    <a:pt x="0" y="586071"/>
                  </a:cubicBezTo>
                  <a:lnTo>
                    <a:pt x="0" y="216733"/>
                  </a:lnTo>
                  <a:cubicBezTo>
                    <a:pt x="0" y="205260"/>
                    <a:pt x="6100" y="194653"/>
                    <a:pt x="16017" y="188883"/>
                  </a:cubicBezTo>
                  <a:lnTo>
                    <a:pt x="333233" y="4321"/>
                  </a:lnTo>
                  <a:cubicBezTo>
                    <a:pt x="343134" y="-1440"/>
                    <a:pt x="355366" y="-1440"/>
                    <a:pt x="365267" y="4321"/>
                  </a:cubicBezTo>
                  <a:close/>
                </a:path>
              </a:pathLst>
            </a:custGeom>
            <a:solidFill>
              <a:srgbClr val="FFFFFF"/>
            </a:solidFill>
            <a:ln w="76200" cap="sq">
              <a:solidFill>
                <a:srgbClr val="639C9D"/>
              </a:solidFill>
              <a:prstDash val="solid"/>
              <a:miter/>
            </a:ln>
          </p:spPr>
        </p:sp>
        <p:sp>
          <p:nvSpPr>
            <p:cNvPr id="69" name="TextBox 69"/>
            <p:cNvSpPr txBox="1"/>
            <p:nvPr/>
          </p:nvSpPr>
          <p:spPr>
            <a:xfrm>
              <a:off x="0" y="92075"/>
              <a:ext cx="698500" cy="581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07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71" name="TextBox 71"/>
          <p:cNvSpPr txBox="1"/>
          <p:nvPr/>
        </p:nvSpPr>
        <p:spPr>
          <a:xfrm>
            <a:off x="9556017" y="4481558"/>
            <a:ext cx="2328935" cy="18365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ctr">
              <a:lnSpc>
                <a:spcPts val="2940"/>
              </a:lnSpc>
              <a:spcBef>
                <a:spcPct val="0"/>
              </a:spcBef>
            </a:pPr>
            <a:r>
              <a:rPr lang="tr-TR" sz="2400" b="1" spc="67" dirty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Su Ürünleri Üretimi ve/veya Katma Değerli Ürün İşleme Tesisi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10372056" y="8227440"/>
            <a:ext cx="656263" cy="4057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400" b="1" spc="10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03</a:t>
            </a:r>
          </a:p>
        </p:txBody>
      </p:sp>
      <p:sp>
        <p:nvSpPr>
          <p:cNvPr id="74" name="Freeform 74"/>
          <p:cNvSpPr/>
          <p:nvPr/>
        </p:nvSpPr>
        <p:spPr>
          <a:xfrm>
            <a:off x="179467" y="8851400"/>
            <a:ext cx="1131201" cy="857799"/>
          </a:xfrm>
          <a:custGeom>
            <a:avLst/>
            <a:gdLst/>
            <a:ahLst/>
            <a:cxnLst/>
            <a:rect l="l" t="t" r="r" b="b"/>
            <a:pathLst>
              <a:path w="1131201" h="857799">
                <a:moveTo>
                  <a:pt x="0" y="0"/>
                </a:moveTo>
                <a:lnTo>
                  <a:pt x="1131200" y="0"/>
                </a:lnTo>
                <a:lnTo>
                  <a:pt x="1131200" y="857799"/>
                </a:lnTo>
                <a:lnTo>
                  <a:pt x="0" y="857799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pic>
        <p:nvPicPr>
          <p:cNvPr id="75" name="Picture 2" descr="Fish Icons - Free SVG &amp; PNG Fish Images - Noun Project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2861" y="2998418"/>
            <a:ext cx="1002532" cy="1002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7" name="TextBox 64"/>
          <p:cNvSpPr txBox="1"/>
          <p:nvPr/>
        </p:nvSpPr>
        <p:spPr>
          <a:xfrm>
            <a:off x="3321429" y="173590"/>
            <a:ext cx="11094236" cy="14362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1" indent="0" algn="ctr">
              <a:lnSpc>
                <a:spcPts val="5599"/>
              </a:lnSpc>
              <a:spcBef>
                <a:spcPct val="0"/>
              </a:spcBef>
            </a:pPr>
            <a:r>
              <a:rPr lang="tr-TR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ZONGULDAK</a:t>
            </a:r>
            <a:r>
              <a:rPr lang="en-US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 </a:t>
            </a:r>
            <a:r>
              <a:rPr lang="tr-TR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İ</a:t>
            </a:r>
            <a:r>
              <a:rPr lang="en-US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L</a:t>
            </a:r>
            <a:r>
              <a:rPr lang="tr-TR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İ</a:t>
            </a:r>
            <a:r>
              <a:rPr lang="en-US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 </a:t>
            </a:r>
            <a:r>
              <a:rPr lang="tr-TR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İ</a:t>
            </a:r>
            <a:r>
              <a:rPr lang="en-US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Ç</a:t>
            </a:r>
            <a:r>
              <a:rPr lang="tr-TR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İ</a:t>
            </a:r>
            <a:r>
              <a:rPr lang="en-US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N </a:t>
            </a:r>
            <a:r>
              <a:rPr lang="en-US" sz="3999" b="1" spc="167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YEREL KALKINMA </a:t>
            </a:r>
            <a:r>
              <a:rPr lang="en-US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HAMLES</a:t>
            </a:r>
            <a:r>
              <a:rPr lang="tr-TR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İ</a:t>
            </a:r>
            <a:r>
              <a:rPr lang="en-US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 </a:t>
            </a:r>
            <a:r>
              <a:rPr lang="en-US" sz="3999" b="1" spc="167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YATIRIM KONULARI</a:t>
            </a:r>
          </a:p>
        </p:txBody>
      </p:sp>
      <p:sp>
        <p:nvSpPr>
          <p:cNvPr id="76" name="TextBox 78"/>
          <p:cNvSpPr txBox="1"/>
          <p:nvPr/>
        </p:nvSpPr>
        <p:spPr>
          <a:xfrm>
            <a:off x="12326890" y="9411166"/>
            <a:ext cx="4895288" cy="3718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2913"/>
              </a:lnSpc>
            </a:pPr>
            <a:r>
              <a:rPr lang="en-US" sz="1879" b="1" dirty="0" err="1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Yerel</a:t>
            </a:r>
            <a:r>
              <a:rPr lang="en-US" sz="1879" b="1" dirty="0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 Kalkınma </a:t>
            </a:r>
            <a:r>
              <a:rPr lang="en-US" sz="1879" b="1" dirty="0" err="1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Hamlesi</a:t>
            </a:r>
            <a:r>
              <a:rPr lang="en-US" sz="1879" b="1" dirty="0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 2026 - </a:t>
            </a:r>
            <a:r>
              <a:rPr lang="tr-TR" sz="1879" b="1" dirty="0" smtClean="0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Zonguldak</a:t>
            </a:r>
            <a:endParaRPr lang="en-US" sz="1879" b="1" dirty="0">
              <a:solidFill>
                <a:srgbClr val="235A5B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</p:spTree>
    <p:extLst>
      <p:ext uri="{BB962C8B-B14F-4D97-AF65-F5344CB8AC3E}">
        <p14:creationId xmlns:p14="http://schemas.microsoft.com/office/powerpoint/2010/main" val="3592491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8105176" y="9827987"/>
            <a:ext cx="2077648" cy="959467"/>
          </a:xfrm>
          <a:custGeom>
            <a:avLst/>
            <a:gdLst/>
            <a:ahLst/>
            <a:cxnLst/>
            <a:rect l="l" t="t" r="r" b="b"/>
            <a:pathLst>
              <a:path w="2077648" h="959467">
                <a:moveTo>
                  <a:pt x="0" y="0"/>
                </a:moveTo>
                <a:lnTo>
                  <a:pt x="2077648" y="0"/>
                </a:lnTo>
                <a:lnTo>
                  <a:pt x="2077648" y="959467"/>
                </a:lnTo>
                <a:lnTo>
                  <a:pt x="0" y="95946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 r="-59838" b="-615486"/>
            </a:stretch>
          </a:blipFill>
        </p:spPr>
      </p:sp>
      <p:sp>
        <p:nvSpPr>
          <p:cNvPr id="4" name="AutoShape 4"/>
          <p:cNvSpPr/>
          <p:nvPr/>
        </p:nvSpPr>
        <p:spPr>
          <a:xfrm>
            <a:off x="1515899" y="9285348"/>
            <a:ext cx="15256203" cy="0"/>
          </a:xfrm>
          <a:prstGeom prst="line">
            <a:avLst/>
          </a:prstGeom>
          <a:ln w="9525" cap="flat">
            <a:solidFill>
              <a:srgbClr val="235A5B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5" name="Freeform 5"/>
          <p:cNvSpPr/>
          <p:nvPr/>
        </p:nvSpPr>
        <p:spPr>
          <a:xfrm>
            <a:off x="-892036" y="-365782"/>
            <a:ext cx="2618776" cy="1135894"/>
          </a:xfrm>
          <a:custGeom>
            <a:avLst/>
            <a:gdLst/>
            <a:ahLst/>
            <a:cxnLst/>
            <a:rect l="l" t="t" r="r" b="b"/>
            <a:pathLst>
              <a:path w="2618776" h="1135894">
                <a:moveTo>
                  <a:pt x="0" y="0"/>
                </a:moveTo>
                <a:lnTo>
                  <a:pt x="2618776" y="0"/>
                </a:lnTo>
                <a:lnTo>
                  <a:pt x="2618776" y="1135894"/>
                </a:lnTo>
                <a:lnTo>
                  <a:pt x="0" y="113589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7259300" y="1259350"/>
            <a:ext cx="2198996" cy="690851"/>
          </a:xfrm>
          <a:custGeom>
            <a:avLst/>
            <a:gdLst/>
            <a:ahLst/>
            <a:cxnLst/>
            <a:rect l="l" t="t" r="r" b="b"/>
            <a:pathLst>
              <a:path w="2198996" h="690851">
                <a:moveTo>
                  <a:pt x="0" y="0"/>
                </a:moveTo>
                <a:lnTo>
                  <a:pt x="2198996" y="0"/>
                </a:lnTo>
                <a:lnTo>
                  <a:pt x="2198996" y="690851"/>
                </a:lnTo>
                <a:lnTo>
                  <a:pt x="0" y="69085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1515899" y="9411166"/>
            <a:ext cx="3680725" cy="3450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913"/>
              </a:lnSpc>
            </a:pPr>
            <a:r>
              <a:rPr lang="en-US" sz="1879" b="1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Batı Karadeniz Kalkınma Ajansı</a:t>
            </a:r>
          </a:p>
        </p:txBody>
      </p:sp>
      <p:grpSp>
        <p:nvGrpSpPr>
          <p:cNvPr id="8" name="Group 8"/>
          <p:cNvGrpSpPr/>
          <p:nvPr/>
        </p:nvGrpSpPr>
        <p:grpSpPr>
          <a:xfrm>
            <a:off x="89970" y="1079974"/>
            <a:ext cx="4292499" cy="3688866"/>
            <a:chOff x="0" y="0"/>
            <a:chExt cx="812800" cy="698500"/>
          </a:xfrm>
        </p:grpSpPr>
        <p:sp>
          <p:nvSpPr>
            <p:cNvPr id="9" name="Freeform 9"/>
            <p:cNvSpPr/>
            <p:nvPr/>
          </p:nvSpPr>
          <p:spPr>
            <a:xfrm>
              <a:off x="19460" y="0"/>
              <a:ext cx="773880" cy="698500"/>
            </a:xfrm>
            <a:custGeom>
              <a:avLst/>
              <a:gdLst/>
              <a:ahLst/>
              <a:cxnLst/>
              <a:rect l="l" t="t" r="r" b="b"/>
              <a:pathLst>
                <a:path w="773880" h="698500">
                  <a:moveTo>
                    <a:pt x="757059" y="411607"/>
                  </a:moveTo>
                  <a:lnTo>
                    <a:pt x="626421" y="636143"/>
                  </a:lnTo>
                  <a:cubicBezTo>
                    <a:pt x="603958" y="674749"/>
                    <a:pt x="562662" y="698500"/>
                    <a:pt x="517996" y="698500"/>
                  </a:cubicBezTo>
                  <a:lnTo>
                    <a:pt x="255884" y="698500"/>
                  </a:lnTo>
                  <a:cubicBezTo>
                    <a:pt x="211218" y="698500"/>
                    <a:pt x="169921" y="674749"/>
                    <a:pt x="147459" y="636143"/>
                  </a:cubicBezTo>
                  <a:lnTo>
                    <a:pt x="16821" y="411607"/>
                  </a:lnTo>
                  <a:cubicBezTo>
                    <a:pt x="-5607" y="373061"/>
                    <a:pt x="-5607" y="325439"/>
                    <a:pt x="16821" y="286893"/>
                  </a:cubicBezTo>
                  <a:lnTo>
                    <a:pt x="147459" y="62357"/>
                  </a:lnTo>
                  <a:cubicBezTo>
                    <a:pt x="169921" y="23751"/>
                    <a:pt x="211218" y="0"/>
                    <a:pt x="255884" y="0"/>
                  </a:cubicBezTo>
                  <a:lnTo>
                    <a:pt x="517996" y="0"/>
                  </a:lnTo>
                  <a:cubicBezTo>
                    <a:pt x="562662" y="0"/>
                    <a:pt x="603958" y="23751"/>
                    <a:pt x="626421" y="62357"/>
                  </a:cubicBezTo>
                  <a:lnTo>
                    <a:pt x="757059" y="286893"/>
                  </a:lnTo>
                  <a:cubicBezTo>
                    <a:pt x="779487" y="325439"/>
                    <a:pt x="779487" y="373061"/>
                    <a:pt x="757059" y="411607"/>
                  </a:cubicBezTo>
                  <a:close/>
                </a:path>
              </a:pathLst>
            </a:custGeom>
            <a:solidFill>
              <a:srgbClr val="639C9D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457673" y="1354645"/>
            <a:ext cx="3557092" cy="3056876"/>
            <a:chOff x="0" y="0"/>
            <a:chExt cx="812800" cy="698500"/>
          </a:xfrm>
        </p:grpSpPr>
        <p:sp>
          <p:nvSpPr>
            <p:cNvPr id="12" name="Freeform 12"/>
            <p:cNvSpPr/>
            <p:nvPr/>
          </p:nvSpPr>
          <p:spPr>
            <a:xfrm>
              <a:off x="23483" y="0"/>
              <a:ext cx="765833" cy="698500"/>
            </a:xfrm>
            <a:custGeom>
              <a:avLst/>
              <a:gdLst/>
              <a:ahLst/>
              <a:cxnLst/>
              <a:rect l="l" t="t" r="r" b="b"/>
              <a:pathLst>
                <a:path w="765833" h="698500">
                  <a:moveTo>
                    <a:pt x="745536" y="424499"/>
                  </a:moveTo>
                  <a:lnTo>
                    <a:pt x="629898" y="623251"/>
                  </a:lnTo>
                  <a:cubicBezTo>
                    <a:pt x="602792" y="669839"/>
                    <a:pt x="552958" y="698500"/>
                    <a:pt x="499058" y="698500"/>
                  </a:cubicBezTo>
                  <a:lnTo>
                    <a:pt x="266776" y="698500"/>
                  </a:lnTo>
                  <a:cubicBezTo>
                    <a:pt x="212876" y="698500"/>
                    <a:pt x="163042" y="669839"/>
                    <a:pt x="135936" y="623251"/>
                  </a:cubicBezTo>
                  <a:lnTo>
                    <a:pt x="20298" y="424499"/>
                  </a:lnTo>
                  <a:cubicBezTo>
                    <a:pt x="-6765" y="377983"/>
                    <a:pt x="-6765" y="320517"/>
                    <a:pt x="20298" y="274001"/>
                  </a:cubicBezTo>
                  <a:lnTo>
                    <a:pt x="135936" y="75249"/>
                  </a:lnTo>
                  <a:cubicBezTo>
                    <a:pt x="163042" y="28661"/>
                    <a:pt x="212876" y="0"/>
                    <a:pt x="266776" y="0"/>
                  </a:cubicBezTo>
                  <a:lnTo>
                    <a:pt x="499058" y="0"/>
                  </a:lnTo>
                  <a:cubicBezTo>
                    <a:pt x="552958" y="0"/>
                    <a:pt x="602792" y="28661"/>
                    <a:pt x="629898" y="75249"/>
                  </a:cubicBezTo>
                  <a:lnTo>
                    <a:pt x="745536" y="274001"/>
                  </a:lnTo>
                  <a:cubicBezTo>
                    <a:pt x="772599" y="320517"/>
                    <a:pt x="772599" y="377983"/>
                    <a:pt x="745536" y="424499"/>
                  </a:cubicBezTo>
                  <a:close/>
                </a:path>
              </a:pathLst>
            </a:custGeom>
            <a:solidFill>
              <a:srgbClr val="92BEBF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787513" y="1571019"/>
            <a:ext cx="3023557" cy="2598370"/>
            <a:chOff x="0" y="0"/>
            <a:chExt cx="812800" cy="698500"/>
          </a:xfrm>
        </p:grpSpPr>
        <p:sp>
          <p:nvSpPr>
            <p:cNvPr id="15" name="Freeform 15"/>
            <p:cNvSpPr/>
            <p:nvPr/>
          </p:nvSpPr>
          <p:spPr>
            <a:xfrm>
              <a:off x="27627" y="0"/>
              <a:ext cx="757545" cy="698500"/>
            </a:xfrm>
            <a:custGeom>
              <a:avLst/>
              <a:gdLst/>
              <a:ahLst/>
              <a:cxnLst/>
              <a:rect l="l" t="t" r="r" b="b"/>
              <a:pathLst>
                <a:path w="757545" h="698500">
                  <a:moveTo>
                    <a:pt x="733666" y="437778"/>
                  </a:moveTo>
                  <a:lnTo>
                    <a:pt x="633480" y="609972"/>
                  </a:lnTo>
                  <a:cubicBezTo>
                    <a:pt x="601591" y="664782"/>
                    <a:pt x="542963" y="698500"/>
                    <a:pt x="479552" y="698500"/>
                  </a:cubicBezTo>
                  <a:lnTo>
                    <a:pt x="277994" y="698500"/>
                  </a:lnTo>
                  <a:cubicBezTo>
                    <a:pt x="214583" y="698500"/>
                    <a:pt x="155955" y="664782"/>
                    <a:pt x="124066" y="609972"/>
                  </a:cubicBezTo>
                  <a:lnTo>
                    <a:pt x="23880" y="437778"/>
                  </a:lnTo>
                  <a:cubicBezTo>
                    <a:pt x="-7960" y="383053"/>
                    <a:pt x="-7960" y="315447"/>
                    <a:pt x="23880" y="260722"/>
                  </a:cubicBezTo>
                  <a:lnTo>
                    <a:pt x="124066" y="88528"/>
                  </a:lnTo>
                  <a:cubicBezTo>
                    <a:pt x="155955" y="33718"/>
                    <a:pt x="214583" y="0"/>
                    <a:pt x="277994" y="0"/>
                  </a:cubicBezTo>
                  <a:lnTo>
                    <a:pt x="479552" y="0"/>
                  </a:lnTo>
                  <a:cubicBezTo>
                    <a:pt x="542963" y="0"/>
                    <a:pt x="601591" y="33718"/>
                    <a:pt x="633480" y="88528"/>
                  </a:cubicBezTo>
                  <a:lnTo>
                    <a:pt x="733666" y="260722"/>
                  </a:lnTo>
                  <a:cubicBezTo>
                    <a:pt x="765506" y="315447"/>
                    <a:pt x="765506" y="383053"/>
                    <a:pt x="733666" y="437778"/>
                  </a:cubicBezTo>
                  <a:close/>
                </a:path>
              </a:pathLst>
            </a:custGeom>
            <a:solidFill>
              <a:srgbClr val="1D7363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1299968" y="1948280"/>
            <a:ext cx="1872503" cy="23325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ctr">
              <a:lnSpc>
                <a:spcPts val="3085"/>
              </a:lnSpc>
              <a:spcBef>
                <a:spcPct val="0"/>
              </a:spcBef>
            </a:pPr>
            <a:r>
              <a:rPr lang="tr-TR" sz="1600" b="1" dirty="0" smtClean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Büyük </a:t>
            </a:r>
            <a:r>
              <a:rPr lang="tr-TR" sz="1600" b="1" dirty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ölçekli yassı çelik üretimi ve mevcut sanayi </a:t>
            </a:r>
            <a:r>
              <a:rPr lang="tr-TR" sz="1600" b="1" dirty="0" smtClean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altyapısı avantajının değerlendirilmesi</a:t>
            </a:r>
            <a:endParaRPr lang="en-US" sz="1600" b="1" dirty="0">
              <a:solidFill>
                <a:srgbClr val="FFFFFF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  <p:grpSp>
        <p:nvGrpSpPr>
          <p:cNvPr id="18" name="Group 18"/>
          <p:cNvGrpSpPr/>
          <p:nvPr/>
        </p:nvGrpSpPr>
        <p:grpSpPr>
          <a:xfrm>
            <a:off x="4302099" y="1634572"/>
            <a:ext cx="4292499" cy="3688866"/>
            <a:chOff x="0" y="0"/>
            <a:chExt cx="812800" cy="698500"/>
          </a:xfrm>
        </p:grpSpPr>
        <p:sp>
          <p:nvSpPr>
            <p:cNvPr id="19" name="Freeform 19"/>
            <p:cNvSpPr/>
            <p:nvPr/>
          </p:nvSpPr>
          <p:spPr>
            <a:xfrm>
              <a:off x="19460" y="0"/>
              <a:ext cx="773880" cy="698500"/>
            </a:xfrm>
            <a:custGeom>
              <a:avLst/>
              <a:gdLst/>
              <a:ahLst/>
              <a:cxnLst/>
              <a:rect l="l" t="t" r="r" b="b"/>
              <a:pathLst>
                <a:path w="773880" h="698500">
                  <a:moveTo>
                    <a:pt x="757059" y="411607"/>
                  </a:moveTo>
                  <a:lnTo>
                    <a:pt x="626421" y="636143"/>
                  </a:lnTo>
                  <a:cubicBezTo>
                    <a:pt x="603958" y="674749"/>
                    <a:pt x="562662" y="698500"/>
                    <a:pt x="517996" y="698500"/>
                  </a:cubicBezTo>
                  <a:lnTo>
                    <a:pt x="255884" y="698500"/>
                  </a:lnTo>
                  <a:cubicBezTo>
                    <a:pt x="211218" y="698500"/>
                    <a:pt x="169921" y="674749"/>
                    <a:pt x="147459" y="636143"/>
                  </a:cubicBezTo>
                  <a:lnTo>
                    <a:pt x="16821" y="411607"/>
                  </a:lnTo>
                  <a:cubicBezTo>
                    <a:pt x="-5607" y="373061"/>
                    <a:pt x="-5607" y="325439"/>
                    <a:pt x="16821" y="286893"/>
                  </a:cubicBezTo>
                  <a:lnTo>
                    <a:pt x="147459" y="62357"/>
                  </a:lnTo>
                  <a:cubicBezTo>
                    <a:pt x="169921" y="23751"/>
                    <a:pt x="211218" y="0"/>
                    <a:pt x="255884" y="0"/>
                  </a:cubicBezTo>
                  <a:lnTo>
                    <a:pt x="517996" y="0"/>
                  </a:lnTo>
                  <a:cubicBezTo>
                    <a:pt x="562662" y="0"/>
                    <a:pt x="603958" y="23751"/>
                    <a:pt x="626421" y="62357"/>
                  </a:cubicBezTo>
                  <a:lnTo>
                    <a:pt x="757059" y="286893"/>
                  </a:lnTo>
                  <a:cubicBezTo>
                    <a:pt x="779487" y="325439"/>
                    <a:pt x="779487" y="373061"/>
                    <a:pt x="757059" y="411607"/>
                  </a:cubicBezTo>
                  <a:close/>
                </a:path>
              </a:pathLst>
            </a:custGeom>
            <a:solidFill>
              <a:srgbClr val="639C9D"/>
            </a:solidFill>
          </p:spPr>
        </p:sp>
        <p:sp>
          <p:nvSpPr>
            <p:cNvPr id="20" name="TextBox 20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4669803" y="1909244"/>
            <a:ext cx="3557092" cy="3056876"/>
            <a:chOff x="0" y="0"/>
            <a:chExt cx="812800" cy="698500"/>
          </a:xfrm>
        </p:grpSpPr>
        <p:sp>
          <p:nvSpPr>
            <p:cNvPr id="22" name="Freeform 22"/>
            <p:cNvSpPr/>
            <p:nvPr/>
          </p:nvSpPr>
          <p:spPr>
            <a:xfrm>
              <a:off x="23483" y="0"/>
              <a:ext cx="765833" cy="698500"/>
            </a:xfrm>
            <a:custGeom>
              <a:avLst/>
              <a:gdLst/>
              <a:ahLst/>
              <a:cxnLst/>
              <a:rect l="l" t="t" r="r" b="b"/>
              <a:pathLst>
                <a:path w="765833" h="698500">
                  <a:moveTo>
                    <a:pt x="745536" y="424499"/>
                  </a:moveTo>
                  <a:lnTo>
                    <a:pt x="629898" y="623251"/>
                  </a:lnTo>
                  <a:cubicBezTo>
                    <a:pt x="602792" y="669839"/>
                    <a:pt x="552958" y="698500"/>
                    <a:pt x="499058" y="698500"/>
                  </a:cubicBezTo>
                  <a:lnTo>
                    <a:pt x="266776" y="698500"/>
                  </a:lnTo>
                  <a:cubicBezTo>
                    <a:pt x="212876" y="698500"/>
                    <a:pt x="163042" y="669839"/>
                    <a:pt x="135936" y="623251"/>
                  </a:cubicBezTo>
                  <a:lnTo>
                    <a:pt x="20298" y="424499"/>
                  </a:lnTo>
                  <a:cubicBezTo>
                    <a:pt x="-6765" y="377983"/>
                    <a:pt x="-6765" y="320517"/>
                    <a:pt x="20298" y="274001"/>
                  </a:cubicBezTo>
                  <a:lnTo>
                    <a:pt x="135936" y="75249"/>
                  </a:lnTo>
                  <a:cubicBezTo>
                    <a:pt x="163042" y="28661"/>
                    <a:pt x="212876" y="0"/>
                    <a:pt x="266776" y="0"/>
                  </a:cubicBezTo>
                  <a:lnTo>
                    <a:pt x="499058" y="0"/>
                  </a:lnTo>
                  <a:cubicBezTo>
                    <a:pt x="552958" y="0"/>
                    <a:pt x="602792" y="28661"/>
                    <a:pt x="629898" y="75249"/>
                  </a:cubicBezTo>
                  <a:lnTo>
                    <a:pt x="745536" y="274001"/>
                  </a:lnTo>
                  <a:cubicBezTo>
                    <a:pt x="772599" y="320517"/>
                    <a:pt x="772599" y="377983"/>
                    <a:pt x="745536" y="424499"/>
                  </a:cubicBezTo>
                  <a:close/>
                </a:path>
              </a:pathLst>
            </a:custGeom>
            <a:solidFill>
              <a:srgbClr val="92BEBF"/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4999643" y="2125618"/>
            <a:ext cx="3023557" cy="2598370"/>
            <a:chOff x="0" y="0"/>
            <a:chExt cx="812800" cy="698500"/>
          </a:xfrm>
        </p:grpSpPr>
        <p:sp>
          <p:nvSpPr>
            <p:cNvPr id="25" name="Freeform 25"/>
            <p:cNvSpPr/>
            <p:nvPr/>
          </p:nvSpPr>
          <p:spPr>
            <a:xfrm>
              <a:off x="27627" y="0"/>
              <a:ext cx="757545" cy="698500"/>
            </a:xfrm>
            <a:custGeom>
              <a:avLst/>
              <a:gdLst/>
              <a:ahLst/>
              <a:cxnLst/>
              <a:rect l="l" t="t" r="r" b="b"/>
              <a:pathLst>
                <a:path w="757545" h="698500">
                  <a:moveTo>
                    <a:pt x="733666" y="437778"/>
                  </a:moveTo>
                  <a:lnTo>
                    <a:pt x="633480" y="609972"/>
                  </a:lnTo>
                  <a:cubicBezTo>
                    <a:pt x="601591" y="664782"/>
                    <a:pt x="542963" y="698500"/>
                    <a:pt x="479552" y="698500"/>
                  </a:cubicBezTo>
                  <a:lnTo>
                    <a:pt x="277994" y="698500"/>
                  </a:lnTo>
                  <a:cubicBezTo>
                    <a:pt x="214583" y="698500"/>
                    <a:pt x="155955" y="664782"/>
                    <a:pt x="124066" y="609972"/>
                  </a:cubicBezTo>
                  <a:lnTo>
                    <a:pt x="23880" y="437778"/>
                  </a:lnTo>
                  <a:cubicBezTo>
                    <a:pt x="-7960" y="383053"/>
                    <a:pt x="-7960" y="315447"/>
                    <a:pt x="23880" y="260722"/>
                  </a:cubicBezTo>
                  <a:lnTo>
                    <a:pt x="124066" y="88528"/>
                  </a:lnTo>
                  <a:cubicBezTo>
                    <a:pt x="155955" y="33718"/>
                    <a:pt x="214583" y="0"/>
                    <a:pt x="277994" y="0"/>
                  </a:cubicBezTo>
                  <a:lnTo>
                    <a:pt x="479552" y="0"/>
                  </a:lnTo>
                  <a:cubicBezTo>
                    <a:pt x="542963" y="0"/>
                    <a:pt x="601591" y="33718"/>
                    <a:pt x="633480" y="88528"/>
                  </a:cubicBezTo>
                  <a:lnTo>
                    <a:pt x="733666" y="260722"/>
                  </a:lnTo>
                  <a:cubicBezTo>
                    <a:pt x="765506" y="315447"/>
                    <a:pt x="765506" y="383053"/>
                    <a:pt x="733666" y="437778"/>
                  </a:cubicBezTo>
                  <a:close/>
                </a:path>
              </a:pathLst>
            </a:custGeom>
            <a:solidFill>
              <a:srgbClr val="1D7363"/>
            </a:solidFill>
          </p:spPr>
        </p:sp>
        <p:sp>
          <p:nvSpPr>
            <p:cNvPr id="26" name="TextBox 26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sp>
        <p:nvSpPr>
          <p:cNvPr id="27" name="TextBox 27"/>
          <p:cNvSpPr txBox="1"/>
          <p:nvPr/>
        </p:nvSpPr>
        <p:spPr>
          <a:xfrm>
            <a:off x="5413943" y="2653695"/>
            <a:ext cx="2379725" cy="198772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1" indent="0" algn="ctr">
              <a:lnSpc>
                <a:spcPts val="3079"/>
              </a:lnSpc>
              <a:spcBef>
                <a:spcPct val="0"/>
              </a:spcBef>
            </a:pPr>
            <a:r>
              <a:rPr lang="tr-TR" sz="2199" b="1" spc="70" dirty="0" smtClean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İthalat bağımlılığı yüksek</a:t>
            </a:r>
          </a:p>
          <a:p>
            <a:pPr marL="0" lvl="1" indent="0" algn="ctr">
              <a:lnSpc>
                <a:spcPts val="3079"/>
              </a:lnSpc>
              <a:spcBef>
                <a:spcPct val="0"/>
              </a:spcBef>
            </a:pPr>
            <a:r>
              <a:rPr lang="tr-TR" sz="2199" b="1" spc="70" dirty="0" smtClean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ürünlerin yerlileştirilmesi</a:t>
            </a:r>
            <a:endParaRPr lang="tr-TR" sz="2199" b="1" spc="70" dirty="0">
              <a:solidFill>
                <a:srgbClr val="FFFFFF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  <p:grpSp>
        <p:nvGrpSpPr>
          <p:cNvPr id="28" name="Group 28"/>
          <p:cNvGrpSpPr/>
          <p:nvPr/>
        </p:nvGrpSpPr>
        <p:grpSpPr>
          <a:xfrm>
            <a:off x="417352" y="5349865"/>
            <a:ext cx="4292499" cy="3688866"/>
            <a:chOff x="0" y="0"/>
            <a:chExt cx="812800" cy="698500"/>
          </a:xfrm>
        </p:grpSpPr>
        <p:sp>
          <p:nvSpPr>
            <p:cNvPr id="29" name="Freeform 29"/>
            <p:cNvSpPr/>
            <p:nvPr/>
          </p:nvSpPr>
          <p:spPr>
            <a:xfrm>
              <a:off x="19460" y="0"/>
              <a:ext cx="773880" cy="698500"/>
            </a:xfrm>
            <a:custGeom>
              <a:avLst/>
              <a:gdLst/>
              <a:ahLst/>
              <a:cxnLst/>
              <a:rect l="l" t="t" r="r" b="b"/>
              <a:pathLst>
                <a:path w="773880" h="698500">
                  <a:moveTo>
                    <a:pt x="757059" y="411607"/>
                  </a:moveTo>
                  <a:lnTo>
                    <a:pt x="626421" y="636143"/>
                  </a:lnTo>
                  <a:cubicBezTo>
                    <a:pt x="603958" y="674749"/>
                    <a:pt x="562662" y="698500"/>
                    <a:pt x="517996" y="698500"/>
                  </a:cubicBezTo>
                  <a:lnTo>
                    <a:pt x="255884" y="698500"/>
                  </a:lnTo>
                  <a:cubicBezTo>
                    <a:pt x="211218" y="698500"/>
                    <a:pt x="169921" y="674749"/>
                    <a:pt x="147459" y="636143"/>
                  </a:cubicBezTo>
                  <a:lnTo>
                    <a:pt x="16821" y="411607"/>
                  </a:lnTo>
                  <a:cubicBezTo>
                    <a:pt x="-5607" y="373061"/>
                    <a:pt x="-5607" y="325439"/>
                    <a:pt x="16821" y="286893"/>
                  </a:cubicBezTo>
                  <a:lnTo>
                    <a:pt x="147459" y="62357"/>
                  </a:lnTo>
                  <a:cubicBezTo>
                    <a:pt x="169921" y="23751"/>
                    <a:pt x="211218" y="0"/>
                    <a:pt x="255884" y="0"/>
                  </a:cubicBezTo>
                  <a:lnTo>
                    <a:pt x="517996" y="0"/>
                  </a:lnTo>
                  <a:cubicBezTo>
                    <a:pt x="562662" y="0"/>
                    <a:pt x="603958" y="23751"/>
                    <a:pt x="626421" y="62357"/>
                  </a:cubicBezTo>
                  <a:lnTo>
                    <a:pt x="757059" y="286893"/>
                  </a:lnTo>
                  <a:cubicBezTo>
                    <a:pt x="779487" y="325439"/>
                    <a:pt x="779487" y="373061"/>
                    <a:pt x="757059" y="411607"/>
                  </a:cubicBezTo>
                  <a:close/>
                </a:path>
              </a:pathLst>
            </a:custGeom>
            <a:solidFill>
              <a:srgbClr val="639C9D"/>
            </a:solidFill>
          </p:spPr>
        </p:sp>
        <p:sp>
          <p:nvSpPr>
            <p:cNvPr id="30" name="TextBox 30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grpSp>
        <p:nvGrpSpPr>
          <p:cNvPr id="31" name="Group 31"/>
          <p:cNvGrpSpPr/>
          <p:nvPr/>
        </p:nvGrpSpPr>
        <p:grpSpPr>
          <a:xfrm>
            <a:off x="785055" y="5624537"/>
            <a:ext cx="3557092" cy="3056876"/>
            <a:chOff x="0" y="0"/>
            <a:chExt cx="812800" cy="698500"/>
          </a:xfrm>
        </p:grpSpPr>
        <p:sp>
          <p:nvSpPr>
            <p:cNvPr id="32" name="Freeform 32"/>
            <p:cNvSpPr/>
            <p:nvPr/>
          </p:nvSpPr>
          <p:spPr>
            <a:xfrm>
              <a:off x="23483" y="0"/>
              <a:ext cx="765833" cy="698500"/>
            </a:xfrm>
            <a:custGeom>
              <a:avLst/>
              <a:gdLst/>
              <a:ahLst/>
              <a:cxnLst/>
              <a:rect l="l" t="t" r="r" b="b"/>
              <a:pathLst>
                <a:path w="765833" h="698500">
                  <a:moveTo>
                    <a:pt x="745536" y="424499"/>
                  </a:moveTo>
                  <a:lnTo>
                    <a:pt x="629898" y="623251"/>
                  </a:lnTo>
                  <a:cubicBezTo>
                    <a:pt x="602792" y="669839"/>
                    <a:pt x="552958" y="698500"/>
                    <a:pt x="499058" y="698500"/>
                  </a:cubicBezTo>
                  <a:lnTo>
                    <a:pt x="266776" y="698500"/>
                  </a:lnTo>
                  <a:cubicBezTo>
                    <a:pt x="212876" y="698500"/>
                    <a:pt x="163042" y="669839"/>
                    <a:pt x="135936" y="623251"/>
                  </a:cubicBezTo>
                  <a:lnTo>
                    <a:pt x="20298" y="424499"/>
                  </a:lnTo>
                  <a:cubicBezTo>
                    <a:pt x="-6765" y="377983"/>
                    <a:pt x="-6765" y="320517"/>
                    <a:pt x="20298" y="274001"/>
                  </a:cubicBezTo>
                  <a:lnTo>
                    <a:pt x="135936" y="75249"/>
                  </a:lnTo>
                  <a:cubicBezTo>
                    <a:pt x="163042" y="28661"/>
                    <a:pt x="212876" y="0"/>
                    <a:pt x="266776" y="0"/>
                  </a:cubicBezTo>
                  <a:lnTo>
                    <a:pt x="499058" y="0"/>
                  </a:lnTo>
                  <a:cubicBezTo>
                    <a:pt x="552958" y="0"/>
                    <a:pt x="602792" y="28661"/>
                    <a:pt x="629898" y="75249"/>
                  </a:cubicBezTo>
                  <a:lnTo>
                    <a:pt x="745536" y="274001"/>
                  </a:lnTo>
                  <a:cubicBezTo>
                    <a:pt x="772599" y="320517"/>
                    <a:pt x="772599" y="377983"/>
                    <a:pt x="745536" y="424499"/>
                  </a:cubicBezTo>
                  <a:close/>
                </a:path>
              </a:pathLst>
            </a:custGeom>
            <a:solidFill>
              <a:srgbClr val="92BEBF"/>
            </a:solidFill>
          </p:spPr>
        </p:sp>
        <p:sp>
          <p:nvSpPr>
            <p:cNvPr id="33" name="TextBox 33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grpSp>
        <p:nvGrpSpPr>
          <p:cNvPr id="34" name="Group 34"/>
          <p:cNvGrpSpPr/>
          <p:nvPr/>
        </p:nvGrpSpPr>
        <p:grpSpPr>
          <a:xfrm>
            <a:off x="1114895" y="5840911"/>
            <a:ext cx="3023557" cy="2598370"/>
            <a:chOff x="0" y="0"/>
            <a:chExt cx="812800" cy="698500"/>
          </a:xfrm>
        </p:grpSpPr>
        <p:sp>
          <p:nvSpPr>
            <p:cNvPr id="35" name="Freeform 35"/>
            <p:cNvSpPr/>
            <p:nvPr/>
          </p:nvSpPr>
          <p:spPr>
            <a:xfrm>
              <a:off x="27627" y="0"/>
              <a:ext cx="757545" cy="698500"/>
            </a:xfrm>
            <a:custGeom>
              <a:avLst/>
              <a:gdLst/>
              <a:ahLst/>
              <a:cxnLst/>
              <a:rect l="l" t="t" r="r" b="b"/>
              <a:pathLst>
                <a:path w="757545" h="698500">
                  <a:moveTo>
                    <a:pt x="733666" y="437778"/>
                  </a:moveTo>
                  <a:lnTo>
                    <a:pt x="633480" y="609972"/>
                  </a:lnTo>
                  <a:cubicBezTo>
                    <a:pt x="601591" y="664782"/>
                    <a:pt x="542963" y="698500"/>
                    <a:pt x="479552" y="698500"/>
                  </a:cubicBezTo>
                  <a:lnTo>
                    <a:pt x="277994" y="698500"/>
                  </a:lnTo>
                  <a:cubicBezTo>
                    <a:pt x="214583" y="698500"/>
                    <a:pt x="155955" y="664782"/>
                    <a:pt x="124066" y="609972"/>
                  </a:cubicBezTo>
                  <a:lnTo>
                    <a:pt x="23880" y="437778"/>
                  </a:lnTo>
                  <a:cubicBezTo>
                    <a:pt x="-7960" y="383053"/>
                    <a:pt x="-7960" y="315447"/>
                    <a:pt x="23880" y="260722"/>
                  </a:cubicBezTo>
                  <a:lnTo>
                    <a:pt x="124066" y="88528"/>
                  </a:lnTo>
                  <a:cubicBezTo>
                    <a:pt x="155955" y="33718"/>
                    <a:pt x="214583" y="0"/>
                    <a:pt x="277994" y="0"/>
                  </a:cubicBezTo>
                  <a:lnTo>
                    <a:pt x="479552" y="0"/>
                  </a:lnTo>
                  <a:cubicBezTo>
                    <a:pt x="542963" y="0"/>
                    <a:pt x="601591" y="33718"/>
                    <a:pt x="633480" y="88528"/>
                  </a:cubicBezTo>
                  <a:lnTo>
                    <a:pt x="733666" y="260722"/>
                  </a:lnTo>
                  <a:cubicBezTo>
                    <a:pt x="765506" y="315447"/>
                    <a:pt x="765506" y="383053"/>
                    <a:pt x="733666" y="437778"/>
                  </a:cubicBezTo>
                  <a:close/>
                </a:path>
              </a:pathLst>
            </a:custGeom>
            <a:solidFill>
              <a:srgbClr val="1D7363"/>
            </a:solidFill>
          </p:spPr>
        </p:sp>
        <p:sp>
          <p:nvSpPr>
            <p:cNvPr id="36" name="TextBox 36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sp>
        <p:nvSpPr>
          <p:cNvPr id="37" name="TextBox 37"/>
          <p:cNvSpPr txBox="1"/>
          <p:nvPr/>
        </p:nvSpPr>
        <p:spPr>
          <a:xfrm>
            <a:off x="1708842" y="6052226"/>
            <a:ext cx="1656572" cy="23705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79"/>
              </a:lnSpc>
              <a:spcBef>
                <a:spcPct val="0"/>
              </a:spcBef>
            </a:pPr>
            <a:r>
              <a:rPr lang="tr-TR" sz="2199" b="1" spc="70" dirty="0" smtClean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Otomotiv, makine, savunma </a:t>
            </a:r>
            <a:r>
              <a:rPr lang="tr-TR" sz="2199" b="1" spc="70" dirty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s</a:t>
            </a:r>
            <a:r>
              <a:rPr lang="tr-TR" sz="2199" b="1" spc="70" dirty="0" smtClean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anayi, enerji vb. sektörler</a:t>
            </a:r>
            <a:endParaRPr lang="en-US" sz="2199" b="1" spc="70" dirty="0">
              <a:solidFill>
                <a:srgbClr val="FFFFFF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  <p:grpSp>
        <p:nvGrpSpPr>
          <p:cNvPr id="38" name="Group 38"/>
          <p:cNvGrpSpPr/>
          <p:nvPr/>
        </p:nvGrpSpPr>
        <p:grpSpPr>
          <a:xfrm>
            <a:off x="8131431" y="3121687"/>
            <a:ext cx="4292499" cy="3688866"/>
            <a:chOff x="0" y="0"/>
            <a:chExt cx="812800" cy="698500"/>
          </a:xfrm>
        </p:grpSpPr>
        <p:sp>
          <p:nvSpPr>
            <p:cNvPr id="39" name="Freeform 39"/>
            <p:cNvSpPr/>
            <p:nvPr/>
          </p:nvSpPr>
          <p:spPr>
            <a:xfrm>
              <a:off x="19460" y="0"/>
              <a:ext cx="773880" cy="698500"/>
            </a:xfrm>
            <a:custGeom>
              <a:avLst/>
              <a:gdLst/>
              <a:ahLst/>
              <a:cxnLst/>
              <a:rect l="l" t="t" r="r" b="b"/>
              <a:pathLst>
                <a:path w="773880" h="698500">
                  <a:moveTo>
                    <a:pt x="757059" y="411607"/>
                  </a:moveTo>
                  <a:lnTo>
                    <a:pt x="626421" y="636143"/>
                  </a:lnTo>
                  <a:cubicBezTo>
                    <a:pt x="603958" y="674749"/>
                    <a:pt x="562662" y="698500"/>
                    <a:pt x="517996" y="698500"/>
                  </a:cubicBezTo>
                  <a:lnTo>
                    <a:pt x="255884" y="698500"/>
                  </a:lnTo>
                  <a:cubicBezTo>
                    <a:pt x="211218" y="698500"/>
                    <a:pt x="169921" y="674749"/>
                    <a:pt x="147459" y="636143"/>
                  </a:cubicBezTo>
                  <a:lnTo>
                    <a:pt x="16821" y="411607"/>
                  </a:lnTo>
                  <a:cubicBezTo>
                    <a:pt x="-5607" y="373061"/>
                    <a:pt x="-5607" y="325439"/>
                    <a:pt x="16821" y="286893"/>
                  </a:cubicBezTo>
                  <a:lnTo>
                    <a:pt x="147459" y="62357"/>
                  </a:lnTo>
                  <a:cubicBezTo>
                    <a:pt x="169921" y="23751"/>
                    <a:pt x="211218" y="0"/>
                    <a:pt x="255884" y="0"/>
                  </a:cubicBezTo>
                  <a:lnTo>
                    <a:pt x="517996" y="0"/>
                  </a:lnTo>
                  <a:cubicBezTo>
                    <a:pt x="562662" y="0"/>
                    <a:pt x="603958" y="23751"/>
                    <a:pt x="626421" y="62357"/>
                  </a:cubicBezTo>
                  <a:lnTo>
                    <a:pt x="757059" y="286893"/>
                  </a:lnTo>
                  <a:cubicBezTo>
                    <a:pt x="779487" y="325439"/>
                    <a:pt x="779487" y="373061"/>
                    <a:pt x="757059" y="411607"/>
                  </a:cubicBezTo>
                  <a:close/>
                </a:path>
              </a:pathLst>
            </a:custGeom>
            <a:solidFill>
              <a:srgbClr val="639C9D"/>
            </a:solidFill>
          </p:spPr>
        </p:sp>
        <p:sp>
          <p:nvSpPr>
            <p:cNvPr id="40" name="TextBox 40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grpSp>
        <p:nvGrpSpPr>
          <p:cNvPr id="41" name="Group 41"/>
          <p:cNvGrpSpPr/>
          <p:nvPr/>
        </p:nvGrpSpPr>
        <p:grpSpPr>
          <a:xfrm>
            <a:off x="8499134" y="3396358"/>
            <a:ext cx="3557092" cy="3056876"/>
            <a:chOff x="0" y="0"/>
            <a:chExt cx="812800" cy="698500"/>
          </a:xfrm>
        </p:grpSpPr>
        <p:sp>
          <p:nvSpPr>
            <p:cNvPr id="42" name="Freeform 42"/>
            <p:cNvSpPr/>
            <p:nvPr/>
          </p:nvSpPr>
          <p:spPr>
            <a:xfrm>
              <a:off x="23483" y="0"/>
              <a:ext cx="765833" cy="698500"/>
            </a:xfrm>
            <a:custGeom>
              <a:avLst/>
              <a:gdLst/>
              <a:ahLst/>
              <a:cxnLst/>
              <a:rect l="l" t="t" r="r" b="b"/>
              <a:pathLst>
                <a:path w="765833" h="698500">
                  <a:moveTo>
                    <a:pt x="745536" y="424499"/>
                  </a:moveTo>
                  <a:lnTo>
                    <a:pt x="629898" y="623251"/>
                  </a:lnTo>
                  <a:cubicBezTo>
                    <a:pt x="602792" y="669839"/>
                    <a:pt x="552958" y="698500"/>
                    <a:pt x="499058" y="698500"/>
                  </a:cubicBezTo>
                  <a:lnTo>
                    <a:pt x="266776" y="698500"/>
                  </a:lnTo>
                  <a:cubicBezTo>
                    <a:pt x="212876" y="698500"/>
                    <a:pt x="163042" y="669839"/>
                    <a:pt x="135936" y="623251"/>
                  </a:cubicBezTo>
                  <a:lnTo>
                    <a:pt x="20298" y="424499"/>
                  </a:lnTo>
                  <a:cubicBezTo>
                    <a:pt x="-6765" y="377983"/>
                    <a:pt x="-6765" y="320517"/>
                    <a:pt x="20298" y="274001"/>
                  </a:cubicBezTo>
                  <a:lnTo>
                    <a:pt x="135936" y="75249"/>
                  </a:lnTo>
                  <a:cubicBezTo>
                    <a:pt x="163042" y="28661"/>
                    <a:pt x="212876" y="0"/>
                    <a:pt x="266776" y="0"/>
                  </a:cubicBezTo>
                  <a:lnTo>
                    <a:pt x="499058" y="0"/>
                  </a:lnTo>
                  <a:cubicBezTo>
                    <a:pt x="552958" y="0"/>
                    <a:pt x="602792" y="28661"/>
                    <a:pt x="629898" y="75249"/>
                  </a:cubicBezTo>
                  <a:lnTo>
                    <a:pt x="745536" y="274001"/>
                  </a:lnTo>
                  <a:cubicBezTo>
                    <a:pt x="772599" y="320517"/>
                    <a:pt x="772599" y="377983"/>
                    <a:pt x="745536" y="424499"/>
                  </a:cubicBezTo>
                  <a:close/>
                </a:path>
              </a:pathLst>
            </a:custGeom>
            <a:solidFill>
              <a:srgbClr val="92BEBF"/>
            </a:solidFill>
          </p:spPr>
        </p:sp>
        <p:sp>
          <p:nvSpPr>
            <p:cNvPr id="43" name="TextBox 43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grpSp>
        <p:nvGrpSpPr>
          <p:cNvPr id="44" name="Group 44"/>
          <p:cNvGrpSpPr/>
          <p:nvPr/>
        </p:nvGrpSpPr>
        <p:grpSpPr>
          <a:xfrm>
            <a:off x="8828974" y="3612732"/>
            <a:ext cx="3023557" cy="2598370"/>
            <a:chOff x="0" y="0"/>
            <a:chExt cx="812800" cy="698500"/>
          </a:xfrm>
        </p:grpSpPr>
        <p:sp>
          <p:nvSpPr>
            <p:cNvPr id="45" name="Freeform 45"/>
            <p:cNvSpPr/>
            <p:nvPr/>
          </p:nvSpPr>
          <p:spPr>
            <a:xfrm>
              <a:off x="27627" y="0"/>
              <a:ext cx="757545" cy="698500"/>
            </a:xfrm>
            <a:custGeom>
              <a:avLst/>
              <a:gdLst/>
              <a:ahLst/>
              <a:cxnLst/>
              <a:rect l="l" t="t" r="r" b="b"/>
              <a:pathLst>
                <a:path w="757545" h="698500">
                  <a:moveTo>
                    <a:pt x="733666" y="437778"/>
                  </a:moveTo>
                  <a:lnTo>
                    <a:pt x="633480" y="609972"/>
                  </a:lnTo>
                  <a:cubicBezTo>
                    <a:pt x="601591" y="664782"/>
                    <a:pt x="542963" y="698500"/>
                    <a:pt x="479552" y="698500"/>
                  </a:cubicBezTo>
                  <a:lnTo>
                    <a:pt x="277994" y="698500"/>
                  </a:lnTo>
                  <a:cubicBezTo>
                    <a:pt x="214583" y="698500"/>
                    <a:pt x="155955" y="664782"/>
                    <a:pt x="124066" y="609972"/>
                  </a:cubicBezTo>
                  <a:lnTo>
                    <a:pt x="23880" y="437778"/>
                  </a:lnTo>
                  <a:cubicBezTo>
                    <a:pt x="-7960" y="383053"/>
                    <a:pt x="-7960" y="315447"/>
                    <a:pt x="23880" y="260722"/>
                  </a:cubicBezTo>
                  <a:lnTo>
                    <a:pt x="124066" y="88528"/>
                  </a:lnTo>
                  <a:cubicBezTo>
                    <a:pt x="155955" y="33718"/>
                    <a:pt x="214583" y="0"/>
                    <a:pt x="277994" y="0"/>
                  </a:cubicBezTo>
                  <a:lnTo>
                    <a:pt x="479552" y="0"/>
                  </a:lnTo>
                  <a:cubicBezTo>
                    <a:pt x="542963" y="0"/>
                    <a:pt x="601591" y="33718"/>
                    <a:pt x="633480" y="88528"/>
                  </a:cubicBezTo>
                  <a:lnTo>
                    <a:pt x="733666" y="260722"/>
                  </a:lnTo>
                  <a:cubicBezTo>
                    <a:pt x="765506" y="315447"/>
                    <a:pt x="765506" y="383053"/>
                    <a:pt x="733666" y="437778"/>
                  </a:cubicBezTo>
                  <a:close/>
                </a:path>
              </a:pathLst>
            </a:custGeom>
            <a:solidFill>
              <a:srgbClr val="1D7363"/>
            </a:solidFill>
          </p:spPr>
        </p:sp>
        <p:sp>
          <p:nvSpPr>
            <p:cNvPr id="46" name="TextBox 46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sp>
        <p:nvSpPr>
          <p:cNvPr id="47" name="TextBox 47"/>
          <p:cNvSpPr txBox="1"/>
          <p:nvPr/>
        </p:nvSpPr>
        <p:spPr>
          <a:xfrm>
            <a:off x="9212613" y="4304313"/>
            <a:ext cx="2328935" cy="11926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ctr">
              <a:lnSpc>
                <a:spcPts val="3079"/>
              </a:lnSpc>
              <a:spcBef>
                <a:spcPct val="0"/>
              </a:spcBef>
            </a:pPr>
            <a:r>
              <a:rPr lang="tr-TR" sz="2199" b="1" spc="70" dirty="0" smtClean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Orta ve yüksek teknoloji grubu ürünlerin imalatı</a:t>
            </a:r>
            <a:endParaRPr lang="en-US" sz="2199" b="1" spc="70" dirty="0">
              <a:solidFill>
                <a:srgbClr val="FFFFFF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  <p:grpSp>
        <p:nvGrpSpPr>
          <p:cNvPr id="48" name="Group 48"/>
          <p:cNvGrpSpPr/>
          <p:nvPr/>
        </p:nvGrpSpPr>
        <p:grpSpPr>
          <a:xfrm>
            <a:off x="4851501" y="5473478"/>
            <a:ext cx="4292499" cy="3688866"/>
            <a:chOff x="0" y="0"/>
            <a:chExt cx="812800" cy="698500"/>
          </a:xfrm>
        </p:grpSpPr>
        <p:sp>
          <p:nvSpPr>
            <p:cNvPr id="49" name="Freeform 49"/>
            <p:cNvSpPr/>
            <p:nvPr/>
          </p:nvSpPr>
          <p:spPr>
            <a:xfrm>
              <a:off x="19460" y="0"/>
              <a:ext cx="773880" cy="698500"/>
            </a:xfrm>
            <a:custGeom>
              <a:avLst/>
              <a:gdLst/>
              <a:ahLst/>
              <a:cxnLst/>
              <a:rect l="l" t="t" r="r" b="b"/>
              <a:pathLst>
                <a:path w="773880" h="698500">
                  <a:moveTo>
                    <a:pt x="757059" y="411607"/>
                  </a:moveTo>
                  <a:lnTo>
                    <a:pt x="626421" y="636143"/>
                  </a:lnTo>
                  <a:cubicBezTo>
                    <a:pt x="603958" y="674749"/>
                    <a:pt x="562662" y="698500"/>
                    <a:pt x="517996" y="698500"/>
                  </a:cubicBezTo>
                  <a:lnTo>
                    <a:pt x="255884" y="698500"/>
                  </a:lnTo>
                  <a:cubicBezTo>
                    <a:pt x="211218" y="698500"/>
                    <a:pt x="169921" y="674749"/>
                    <a:pt x="147459" y="636143"/>
                  </a:cubicBezTo>
                  <a:lnTo>
                    <a:pt x="16821" y="411607"/>
                  </a:lnTo>
                  <a:cubicBezTo>
                    <a:pt x="-5607" y="373061"/>
                    <a:pt x="-5607" y="325439"/>
                    <a:pt x="16821" y="286893"/>
                  </a:cubicBezTo>
                  <a:lnTo>
                    <a:pt x="147459" y="62357"/>
                  </a:lnTo>
                  <a:cubicBezTo>
                    <a:pt x="169921" y="23751"/>
                    <a:pt x="211218" y="0"/>
                    <a:pt x="255884" y="0"/>
                  </a:cubicBezTo>
                  <a:lnTo>
                    <a:pt x="517996" y="0"/>
                  </a:lnTo>
                  <a:cubicBezTo>
                    <a:pt x="562662" y="0"/>
                    <a:pt x="603958" y="23751"/>
                    <a:pt x="626421" y="62357"/>
                  </a:cubicBezTo>
                  <a:lnTo>
                    <a:pt x="757059" y="286893"/>
                  </a:lnTo>
                  <a:cubicBezTo>
                    <a:pt x="779487" y="325439"/>
                    <a:pt x="779487" y="373061"/>
                    <a:pt x="757059" y="411607"/>
                  </a:cubicBezTo>
                  <a:close/>
                </a:path>
              </a:pathLst>
            </a:custGeom>
            <a:solidFill>
              <a:srgbClr val="639C9D"/>
            </a:solidFill>
          </p:spPr>
        </p:sp>
        <p:sp>
          <p:nvSpPr>
            <p:cNvPr id="50" name="TextBox 50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grpSp>
        <p:nvGrpSpPr>
          <p:cNvPr id="51" name="Group 51"/>
          <p:cNvGrpSpPr/>
          <p:nvPr/>
        </p:nvGrpSpPr>
        <p:grpSpPr>
          <a:xfrm>
            <a:off x="5219204" y="5748149"/>
            <a:ext cx="3557092" cy="3056876"/>
            <a:chOff x="0" y="0"/>
            <a:chExt cx="812800" cy="698500"/>
          </a:xfrm>
        </p:grpSpPr>
        <p:sp>
          <p:nvSpPr>
            <p:cNvPr id="52" name="Freeform 52"/>
            <p:cNvSpPr/>
            <p:nvPr/>
          </p:nvSpPr>
          <p:spPr>
            <a:xfrm>
              <a:off x="23483" y="0"/>
              <a:ext cx="765833" cy="698500"/>
            </a:xfrm>
            <a:custGeom>
              <a:avLst/>
              <a:gdLst/>
              <a:ahLst/>
              <a:cxnLst/>
              <a:rect l="l" t="t" r="r" b="b"/>
              <a:pathLst>
                <a:path w="765833" h="698500">
                  <a:moveTo>
                    <a:pt x="745536" y="424499"/>
                  </a:moveTo>
                  <a:lnTo>
                    <a:pt x="629898" y="623251"/>
                  </a:lnTo>
                  <a:cubicBezTo>
                    <a:pt x="602792" y="669839"/>
                    <a:pt x="552958" y="698500"/>
                    <a:pt x="499058" y="698500"/>
                  </a:cubicBezTo>
                  <a:lnTo>
                    <a:pt x="266776" y="698500"/>
                  </a:lnTo>
                  <a:cubicBezTo>
                    <a:pt x="212876" y="698500"/>
                    <a:pt x="163042" y="669839"/>
                    <a:pt x="135936" y="623251"/>
                  </a:cubicBezTo>
                  <a:lnTo>
                    <a:pt x="20298" y="424499"/>
                  </a:lnTo>
                  <a:cubicBezTo>
                    <a:pt x="-6765" y="377983"/>
                    <a:pt x="-6765" y="320517"/>
                    <a:pt x="20298" y="274001"/>
                  </a:cubicBezTo>
                  <a:lnTo>
                    <a:pt x="135936" y="75249"/>
                  </a:lnTo>
                  <a:cubicBezTo>
                    <a:pt x="163042" y="28661"/>
                    <a:pt x="212876" y="0"/>
                    <a:pt x="266776" y="0"/>
                  </a:cubicBezTo>
                  <a:lnTo>
                    <a:pt x="499058" y="0"/>
                  </a:lnTo>
                  <a:cubicBezTo>
                    <a:pt x="552958" y="0"/>
                    <a:pt x="602792" y="28661"/>
                    <a:pt x="629898" y="75249"/>
                  </a:cubicBezTo>
                  <a:lnTo>
                    <a:pt x="745536" y="274001"/>
                  </a:lnTo>
                  <a:cubicBezTo>
                    <a:pt x="772599" y="320517"/>
                    <a:pt x="772599" y="377983"/>
                    <a:pt x="745536" y="424499"/>
                  </a:cubicBezTo>
                  <a:close/>
                </a:path>
              </a:pathLst>
            </a:custGeom>
            <a:solidFill>
              <a:srgbClr val="92BEBF"/>
            </a:solidFill>
          </p:spPr>
        </p:sp>
        <p:sp>
          <p:nvSpPr>
            <p:cNvPr id="53" name="TextBox 53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grpSp>
        <p:nvGrpSpPr>
          <p:cNvPr id="54" name="Group 54"/>
          <p:cNvGrpSpPr/>
          <p:nvPr/>
        </p:nvGrpSpPr>
        <p:grpSpPr>
          <a:xfrm>
            <a:off x="5549044" y="5964523"/>
            <a:ext cx="3023557" cy="2598370"/>
            <a:chOff x="0" y="0"/>
            <a:chExt cx="812800" cy="698500"/>
          </a:xfrm>
        </p:grpSpPr>
        <p:sp>
          <p:nvSpPr>
            <p:cNvPr id="55" name="Freeform 55"/>
            <p:cNvSpPr/>
            <p:nvPr/>
          </p:nvSpPr>
          <p:spPr>
            <a:xfrm>
              <a:off x="27627" y="0"/>
              <a:ext cx="757545" cy="698500"/>
            </a:xfrm>
            <a:custGeom>
              <a:avLst/>
              <a:gdLst/>
              <a:ahLst/>
              <a:cxnLst/>
              <a:rect l="l" t="t" r="r" b="b"/>
              <a:pathLst>
                <a:path w="757545" h="698500">
                  <a:moveTo>
                    <a:pt x="733666" y="437778"/>
                  </a:moveTo>
                  <a:lnTo>
                    <a:pt x="633480" y="609972"/>
                  </a:lnTo>
                  <a:cubicBezTo>
                    <a:pt x="601591" y="664782"/>
                    <a:pt x="542963" y="698500"/>
                    <a:pt x="479552" y="698500"/>
                  </a:cubicBezTo>
                  <a:lnTo>
                    <a:pt x="277994" y="698500"/>
                  </a:lnTo>
                  <a:cubicBezTo>
                    <a:pt x="214583" y="698500"/>
                    <a:pt x="155955" y="664782"/>
                    <a:pt x="124066" y="609972"/>
                  </a:cubicBezTo>
                  <a:lnTo>
                    <a:pt x="23880" y="437778"/>
                  </a:lnTo>
                  <a:cubicBezTo>
                    <a:pt x="-7960" y="383053"/>
                    <a:pt x="-7960" y="315447"/>
                    <a:pt x="23880" y="260722"/>
                  </a:cubicBezTo>
                  <a:lnTo>
                    <a:pt x="124066" y="88528"/>
                  </a:lnTo>
                  <a:cubicBezTo>
                    <a:pt x="155955" y="33718"/>
                    <a:pt x="214583" y="0"/>
                    <a:pt x="277994" y="0"/>
                  </a:cubicBezTo>
                  <a:lnTo>
                    <a:pt x="479552" y="0"/>
                  </a:lnTo>
                  <a:cubicBezTo>
                    <a:pt x="542963" y="0"/>
                    <a:pt x="601591" y="33718"/>
                    <a:pt x="633480" y="88528"/>
                  </a:cubicBezTo>
                  <a:lnTo>
                    <a:pt x="733666" y="260722"/>
                  </a:lnTo>
                  <a:cubicBezTo>
                    <a:pt x="765506" y="315447"/>
                    <a:pt x="765506" y="383053"/>
                    <a:pt x="733666" y="437778"/>
                  </a:cubicBezTo>
                  <a:close/>
                </a:path>
              </a:pathLst>
            </a:custGeom>
            <a:solidFill>
              <a:srgbClr val="1D7363"/>
            </a:solidFill>
          </p:spPr>
        </p:sp>
        <p:sp>
          <p:nvSpPr>
            <p:cNvPr id="56" name="TextBox 56"/>
            <p:cNvSpPr txBox="1"/>
            <p:nvPr/>
          </p:nvSpPr>
          <p:spPr>
            <a:xfrm>
              <a:off x="114300" y="-66675"/>
              <a:ext cx="584200" cy="765175"/>
            </a:xfrm>
            <a:prstGeom prst="rect">
              <a:avLst/>
            </a:prstGeom>
          </p:spPr>
          <p:txBody>
            <a:bodyPr lIns="61771" tIns="61771" rIns="61771" bIns="61771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sp>
        <p:nvSpPr>
          <p:cNvPr id="57" name="TextBox 57"/>
          <p:cNvSpPr txBox="1"/>
          <p:nvPr/>
        </p:nvSpPr>
        <p:spPr>
          <a:xfrm>
            <a:off x="6198640" y="6415134"/>
            <a:ext cx="1724366" cy="15754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ctr">
              <a:lnSpc>
                <a:spcPts val="3079"/>
              </a:lnSpc>
              <a:spcBef>
                <a:spcPct val="0"/>
              </a:spcBef>
            </a:pPr>
            <a:r>
              <a:rPr lang="tr-TR" sz="2199" b="1" spc="70" dirty="0" smtClean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Nitelikli ve yüksek çalışan sayısı</a:t>
            </a:r>
            <a:endParaRPr lang="en-US" sz="2199" b="1" spc="70" dirty="0">
              <a:solidFill>
                <a:srgbClr val="FFFFFF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  <p:sp>
        <p:nvSpPr>
          <p:cNvPr id="59" name="AutoShape 59"/>
          <p:cNvSpPr/>
          <p:nvPr/>
        </p:nvSpPr>
        <p:spPr>
          <a:xfrm flipV="1">
            <a:off x="13895839" y="7317911"/>
            <a:ext cx="0" cy="942049"/>
          </a:xfrm>
          <a:prstGeom prst="line">
            <a:avLst/>
          </a:prstGeom>
          <a:ln w="85725" cap="flat">
            <a:solidFill>
              <a:srgbClr val="408789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60" name="Group 60"/>
          <p:cNvGrpSpPr/>
          <p:nvPr/>
        </p:nvGrpSpPr>
        <p:grpSpPr>
          <a:xfrm>
            <a:off x="12423930" y="3061267"/>
            <a:ext cx="2942021" cy="4655383"/>
            <a:chOff x="0" y="0"/>
            <a:chExt cx="698500" cy="1105289"/>
          </a:xfrm>
        </p:grpSpPr>
        <p:sp>
          <p:nvSpPr>
            <p:cNvPr id="61" name="Freeform 61"/>
            <p:cNvSpPr/>
            <p:nvPr/>
          </p:nvSpPr>
          <p:spPr>
            <a:xfrm>
              <a:off x="0" y="4880"/>
              <a:ext cx="698500" cy="1095529"/>
            </a:xfrm>
            <a:custGeom>
              <a:avLst/>
              <a:gdLst/>
              <a:ahLst/>
              <a:cxnLst/>
              <a:rect l="l" t="t" r="r" b="b"/>
              <a:pathLst>
                <a:path w="698500" h="1095529">
                  <a:moveTo>
                    <a:pt x="364887" y="4218"/>
                  </a:moveTo>
                  <a:lnTo>
                    <a:pt x="682863" y="189222"/>
                  </a:lnTo>
                  <a:cubicBezTo>
                    <a:pt x="692544" y="194855"/>
                    <a:pt x="698500" y="205211"/>
                    <a:pt x="698500" y="216412"/>
                  </a:cubicBezTo>
                  <a:lnTo>
                    <a:pt x="698500" y="879118"/>
                  </a:lnTo>
                  <a:cubicBezTo>
                    <a:pt x="698500" y="890319"/>
                    <a:pt x="692544" y="900675"/>
                    <a:pt x="682863" y="906308"/>
                  </a:cubicBezTo>
                  <a:lnTo>
                    <a:pt x="364887" y="1091311"/>
                  </a:lnTo>
                  <a:cubicBezTo>
                    <a:pt x="355221" y="1096935"/>
                    <a:pt x="343279" y="1096935"/>
                    <a:pt x="333613" y="1091311"/>
                  </a:cubicBezTo>
                  <a:lnTo>
                    <a:pt x="15637" y="906308"/>
                  </a:lnTo>
                  <a:cubicBezTo>
                    <a:pt x="5956" y="900675"/>
                    <a:pt x="0" y="890319"/>
                    <a:pt x="0" y="879118"/>
                  </a:cubicBezTo>
                  <a:lnTo>
                    <a:pt x="0" y="216412"/>
                  </a:lnTo>
                  <a:cubicBezTo>
                    <a:pt x="0" y="205211"/>
                    <a:pt x="5956" y="194855"/>
                    <a:pt x="15637" y="189222"/>
                  </a:cubicBezTo>
                  <a:lnTo>
                    <a:pt x="333613" y="4218"/>
                  </a:lnTo>
                  <a:cubicBezTo>
                    <a:pt x="343279" y="-1406"/>
                    <a:pt x="355221" y="-1406"/>
                    <a:pt x="364887" y="4218"/>
                  </a:cubicBezTo>
                  <a:close/>
                </a:path>
              </a:pathLst>
            </a:custGeom>
            <a:solidFill>
              <a:srgbClr val="327576"/>
            </a:solidFill>
          </p:spPr>
        </p:sp>
        <p:sp>
          <p:nvSpPr>
            <p:cNvPr id="62" name="TextBox 62"/>
            <p:cNvSpPr txBox="1"/>
            <p:nvPr/>
          </p:nvSpPr>
          <p:spPr>
            <a:xfrm>
              <a:off x="0" y="92075"/>
              <a:ext cx="698500" cy="87351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/>
            </a:p>
          </p:txBody>
        </p:sp>
      </p:grpSp>
      <p:grpSp>
        <p:nvGrpSpPr>
          <p:cNvPr id="63" name="Group 63"/>
          <p:cNvGrpSpPr/>
          <p:nvPr/>
        </p:nvGrpSpPr>
        <p:grpSpPr>
          <a:xfrm>
            <a:off x="13189045" y="8156608"/>
            <a:ext cx="1413586" cy="595054"/>
            <a:chOff x="0" y="0"/>
            <a:chExt cx="965428" cy="406400"/>
          </a:xfrm>
        </p:grpSpPr>
        <p:sp>
          <p:nvSpPr>
            <p:cNvPr id="64" name="Freeform 64"/>
            <p:cNvSpPr/>
            <p:nvPr/>
          </p:nvSpPr>
          <p:spPr>
            <a:xfrm>
              <a:off x="9074" y="0"/>
              <a:ext cx="947279" cy="406400"/>
            </a:xfrm>
            <a:custGeom>
              <a:avLst/>
              <a:gdLst/>
              <a:ahLst/>
              <a:cxnLst/>
              <a:rect l="l" t="t" r="r" b="b"/>
              <a:pathLst>
                <a:path w="947279" h="406400">
                  <a:moveTo>
                    <a:pt x="731246" y="0"/>
                  </a:moveTo>
                  <a:lnTo>
                    <a:pt x="216033" y="0"/>
                  </a:lnTo>
                  <a:cubicBezTo>
                    <a:pt x="202006" y="0"/>
                    <a:pt x="188554" y="5572"/>
                    <a:pt x="178635" y="15491"/>
                  </a:cubicBezTo>
                  <a:lnTo>
                    <a:pt x="6417" y="187709"/>
                  </a:lnTo>
                  <a:cubicBezTo>
                    <a:pt x="2308" y="191818"/>
                    <a:pt x="0" y="197390"/>
                    <a:pt x="0" y="203200"/>
                  </a:cubicBezTo>
                  <a:cubicBezTo>
                    <a:pt x="0" y="209010"/>
                    <a:pt x="2308" y="214582"/>
                    <a:pt x="6417" y="218691"/>
                  </a:cubicBezTo>
                  <a:lnTo>
                    <a:pt x="178635" y="390909"/>
                  </a:lnTo>
                  <a:cubicBezTo>
                    <a:pt x="188554" y="400828"/>
                    <a:pt x="202006" y="406400"/>
                    <a:pt x="216033" y="406400"/>
                  </a:cubicBezTo>
                  <a:lnTo>
                    <a:pt x="731246" y="406400"/>
                  </a:lnTo>
                  <a:cubicBezTo>
                    <a:pt x="745273" y="406400"/>
                    <a:pt x="758726" y="400828"/>
                    <a:pt x="768644" y="390909"/>
                  </a:cubicBezTo>
                  <a:lnTo>
                    <a:pt x="940863" y="218691"/>
                  </a:lnTo>
                  <a:cubicBezTo>
                    <a:pt x="944971" y="214582"/>
                    <a:pt x="947279" y="209010"/>
                    <a:pt x="947279" y="203200"/>
                  </a:cubicBezTo>
                  <a:cubicBezTo>
                    <a:pt x="947279" y="197390"/>
                    <a:pt x="944971" y="191818"/>
                    <a:pt x="940863" y="187709"/>
                  </a:cubicBezTo>
                  <a:lnTo>
                    <a:pt x="768644" y="15491"/>
                  </a:lnTo>
                  <a:cubicBezTo>
                    <a:pt x="758726" y="5572"/>
                    <a:pt x="745273" y="0"/>
                    <a:pt x="731246" y="0"/>
                  </a:cubicBezTo>
                  <a:close/>
                </a:path>
              </a:pathLst>
            </a:custGeom>
            <a:solidFill>
              <a:srgbClr val="327576"/>
            </a:solidFill>
          </p:spPr>
        </p:sp>
        <p:sp>
          <p:nvSpPr>
            <p:cNvPr id="65" name="TextBox 65"/>
            <p:cNvSpPr txBox="1"/>
            <p:nvPr/>
          </p:nvSpPr>
          <p:spPr>
            <a:xfrm>
              <a:off x="152400" y="-47625"/>
              <a:ext cx="660628" cy="454025"/>
            </a:xfrm>
            <a:prstGeom prst="rect">
              <a:avLst/>
            </a:prstGeom>
          </p:spPr>
          <p:txBody>
            <a:bodyPr lIns="45575" tIns="45575" rIns="45575" bIns="45575" rtlCol="0" anchor="ctr"/>
            <a:lstStyle/>
            <a:p>
              <a:pPr algn="ctr">
                <a:lnSpc>
                  <a:spcPts val="2763"/>
                </a:lnSpc>
              </a:pPr>
              <a:endParaRPr/>
            </a:p>
          </p:txBody>
        </p:sp>
      </p:grpSp>
      <p:sp>
        <p:nvSpPr>
          <p:cNvPr id="66" name="Freeform 66"/>
          <p:cNvSpPr/>
          <p:nvPr/>
        </p:nvSpPr>
        <p:spPr>
          <a:xfrm>
            <a:off x="12395958" y="3042578"/>
            <a:ext cx="3075746" cy="1726262"/>
          </a:xfrm>
          <a:custGeom>
            <a:avLst/>
            <a:gdLst/>
            <a:ahLst/>
            <a:cxnLst/>
            <a:rect l="l" t="t" r="r" b="b"/>
            <a:pathLst>
              <a:path w="3075746" h="1726262">
                <a:moveTo>
                  <a:pt x="0" y="0"/>
                </a:moveTo>
                <a:lnTo>
                  <a:pt x="3075746" y="0"/>
                </a:lnTo>
                <a:lnTo>
                  <a:pt x="3075746" y="1726262"/>
                </a:lnTo>
                <a:lnTo>
                  <a:pt x="0" y="172626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alphaModFix amt="52000"/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</p:spPr>
      </p:sp>
      <p:grpSp>
        <p:nvGrpSpPr>
          <p:cNvPr id="67" name="Group 67"/>
          <p:cNvGrpSpPr/>
          <p:nvPr/>
        </p:nvGrpSpPr>
        <p:grpSpPr>
          <a:xfrm>
            <a:off x="13174600" y="2643419"/>
            <a:ext cx="1436165" cy="1671173"/>
            <a:chOff x="0" y="0"/>
            <a:chExt cx="698500" cy="812800"/>
          </a:xfrm>
        </p:grpSpPr>
        <p:sp>
          <p:nvSpPr>
            <p:cNvPr id="68" name="Freeform 68"/>
            <p:cNvSpPr/>
            <p:nvPr/>
          </p:nvSpPr>
          <p:spPr>
            <a:xfrm>
              <a:off x="0" y="4998"/>
              <a:ext cx="698500" cy="802803"/>
            </a:xfrm>
            <a:custGeom>
              <a:avLst/>
              <a:gdLst/>
              <a:ahLst/>
              <a:cxnLst/>
              <a:rect l="l" t="t" r="r" b="b"/>
              <a:pathLst>
                <a:path w="698500" h="802803">
                  <a:moveTo>
                    <a:pt x="365267" y="4321"/>
                  </a:moveTo>
                  <a:lnTo>
                    <a:pt x="682483" y="188883"/>
                  </a:lnTo>
                  <a:cubicBezTo>
                    <a:pt x="692400" y="194653"/>
                    <a:pt x="698500" y="205260"/>
                    <a:pt x="698500" y="216733"/>
                  </a:cubicBezTo>
                  <a:lnTo>
                    <a:pt x="698500" y="586071"/>
                  </a:lnTo>
                  <a:cubicBezTo>
                    <a:pt x="698500" y="597544"/>
                    <a:pt x="692400" y="608151"/>
                    <a:pt x="682483" y="613921"/>
                  </a:cubicBezTo>
                  <a:lnTo>
                    <a:pt x="365267" y="798483"/>
                  </a:lnTo>
                  <a:cubicBezTo>
                    <a:pt x="355366" y="804244"/>
                    <a:pt x="343134" y="804244"/>
                    <a:pt x="333233" y="798483"/>
                  </a:cubicBezTo>
                  <a:lnTo>
                    <a:pt x="16017" y="613921"/>
                  </a:lnTo>
                  <a:cubicBezTo>
                    <a:pt x="6100" y="608151"/>
                    <a:pt x="0" y="597544"/>
                    <a:pt x="0" y="586071"/>
                  </a:cubicBezTo>
                  <a:lnTo>
                    <a:pt x="0" y="216733"/>
                  </a:lnTo>
                  <a:cubicBezTo>
                    <a:pt x="0" y="205260"/>
                    <a:pt x="6100" y="194653"/>
                    <a:pt x="16017" y="188883"/>
                  </a:cubicBezTo>
                  <a:lnTo>
                    <a:pt x="333233" y="4321"/>
                  </a:lnTo>
                  <a:cubicBezTo>
                    <a:pt x="343134" y="-1440"/>
                    <a:pt x="355366" y="-1440"/>
                    <a:pt x="365267" y="4321"/>
                  </a:cubicBezTo>
                  <a:close/>
                </a:path>
              </a:pathLst>
            </a:custGeom>
            <a:solidFill>
              <a:srgbClr val="FFFFFF"/>
            </a:solidFill>
            <a:ln w="76200" cap="sq">
              <a:solidFill>
                <a:srgbClr val="408789"/>
              </a:solidFill>
              <a:prstDash val="solid"/>
              <a:miter/>
            </a:ln>
          </p:spPr>
        </p:sp>
        <p:sp>
          <p:nvSpPr>
            <p:cNvPr id="69" name="TextBox 69"/>
            <p:cNvSpPr txBox="1"/>
            <p:nvPr/>
          </p:nvSpPr>
          <p:spPr>
            <a:xfrm>
              <a:off x="0" y="92075"/>
              <a:ext cx="698500" cy="581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07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71" name="TextBox 71"/>
          <p:cNvSpPr txBox="1"/>
          <p:nvPr/>
        </p:nvSpPr>
        <p:spPr>
          <a:xfrm>
            <a:off x="12724924" y="4570636"/>
            <a:ext cx="2328935" cy="14754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ctr">
              <a:lnSpc>
                <a:spcPts val="2940"/>
              </a:lnSpc>
              <a:spcBef>
                <a:spcPct val="0"/>
              </a:spcBef>
            </a:pPr>
            <a:r>
              <a:rPr lang="tr-TR" sz="2400" b="1" spc="67" dirty="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Yassı Çelik Tabanlı Katma Değerli Ürün Üretimi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13567707" y="8227440"/>
            <a:ext cx="656263" cy="4057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400" b="1" spc="10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04</a:t>
            </a:r>
          </a:p>
        </p:txBody>
      </p:sp>
      <p:sp>
        <p:nvSpPr>
          <p:cNvPr id="74" name="Freeform 74"/>
          <p:cNvSpPr/>
          <p:nvPr/>
        </p:nvSpPr>
        <p:spPr>
          <a:xfrm>
            <a:off x="179467" y="8851400"/>
            <a:ext cx="1131201" cy="857799"/>
          </a:xfrm>
          <a:custGeom>
            <a:avLst/>
            <a:gdLst/>
            <a:ahLst/>
            <a:cxnLst/>
            <a:rect l="l" t="t" r="r" b="b"/>
            <a:pathLst>
              <a:path w="1131201" h="857799">
                <a:moveTo>
                  <a:pt x="0" y="0"/>
                </a:moveTo>
                <a:lnTo>
                  <a:pt x="1131200" y="0"/>
                </a:lnTo>
                <a:lnTo>
                  <a:pt x="1131200" y="857799"/>
                </a:lnTo>
                <a:lnTo>
                  <a:pt x="0" y="857799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pic>
        <p:nvPicPr>
          <p:cNvPr id="75" name="Resim 7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40829" y="3002784"/>
            <a:ext cx="974836" cy="974836"/>
          </a:xfrm>
          <a:prstGeom prst="rect">
            <a:avLst/>
          </a:prstGeom>
        </p:spPr>
      </p:pic>
      <p:sp>
        <p:nvSpPr>
          <p:cNvPr id="77" name="TextBox 64"/>
          <p:cNvSpPr txBox="1"/>
          <p:nvPr/>
        </p:nvSpPr>
        <p:spPr>
          <a:xfrm>
            <a:off x="3321429" y="173590"/>
            <a:ext cx="11094236" cy="14362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1" indent="0" algn="ctr">
              <a:lnSpc>
                <a:spcPts val="5599"/>
              </a:lnSpc>
              <a:spcBef>
                <a:spcPct val="0"/>
              </a:spcBef>
            </a:pPr>
            <a:r>
              <a:rPr lang="tr-TR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ZONGULDAK</a:t>
            </a:r>
            <a:r>
              <a:rPr lang="en-US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 </a:t>
            </a:r>
            <a:r>
              <a:rPr lang="tr-TR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İ</a:t>
            </a:r>
            <a:r>
              <a:rPr lang="en-US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L</a:t>
            </a:r>
            <a:r>
              <a:rPr lang="tr-TR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İ</a:t>
            </a:r>
            <a:r>
              <a:rPr lang="en-US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 </a:t>
            </a:r>
            <a:r>
              <a:rPr lang="tr-TR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İ</a:t>
            </a:r>
            <a:r>
              <a:rPr lang="en-US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Ç</a:t>
            </a:r>
            <a:r>
              <a:rPr lang="tr-TR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İ</a:t>
            </a:r>
            <a:r>
              <a:rPr lang="en-US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N </a:t>
            </a:r>
            <a:r>
              <a:rPr lang="en-US" sz="3999" b="1" spc="167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YEREL KALKINMA </a:t>
            </a:r>
            <a:r>
              <a:rPr lang="en-US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HAMLES</a:t>
            </a:r>
            <a:r>
              <a:rPr lang="tr-TR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İ</a:t>
            </a:r>
            <a:r>
              <a:rPr lang="en-US" sz="3999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 </a:t>
            </a:r>
            <a:r>
              <a:rPr lang="en-US" sz="3999" b="1" spc="167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  <a:sym typeface="TT Norms Bold"/>
              </a:rPr>
              <a:t>YATIRIM KONULARI</a:t>
            </a:r>
          </a:p>
        </p:txBody>
      </p:sp>
      <p:sp>
        <p:nvSpPr>
          <p:cNvPr id="76" name="TextBox 78"/>
          <p:cNvSpPr txBox="1"/>
          <p:nvPr/>
        </p:nvSpPr>
        <p:spPr>
          <a:xfrm>
            <a:off x="12326890" y="9411166"/>
            <a:ext cx="4895288" cy="3718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2913"/>
              </a:lnSpc>
            </a:pPr>
            <a:r>
              <a:rPr lang="en-US" sz="1879" b="1" dirty="0" err="1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Yerel</a:t>
            </a:r>
            <a:r>
              <a:rPr lang="en-US" sz="1879" b="1" dirty="0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 Kalkınma </a:t>
            </a:r>
            <a:r>
              <a:rPr lang="en-US" sz="1879" b="1" dirty="0" err="1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Hamlesi</a:t>
            </a:r>
            <a:r>
              <a:rPr lang="en-US" sz="1879" b="1" dirty="0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 2026 - </a:t>
            </a:r>
            <a:r>
              <a:rPr lang="tr-TR" sz="1879" b="1" dirty="0" smtClean="0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Zonguldak</a:t>
            </a:r>
            <a:endParaRPr lang="en-US" sz="1879" b="1" dirty="0">
              <a:solidFill>
                <a:srgbClr val="235A5B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</p:spTree>
    <p:extLst>
      <p:ext uri="{BB962C8B-B14F-4D97-AF65-F5344CB8AC3E}">
        <p14:creationId xmlns:p14="http://schemas.microsoft.com/office/powerpoint/2010/main" val="3224408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AutoShape 3"/>
          <p:cNvSpPr/>
          <p:nvPr/>
        </p:nvSpPr>
        <p:spPr>
          <a:xfrm>
            <a:off x="1515899" y="9285348"/>
            <a:ext cx="15256203" cy="0"/>
          </a:xfrm>
          <a:prstGeom prst="line">
            <a:avLst/>
          </a:prstGeom>
          <a:ln w="9525" cap="flat">
            <a:solidFill>
              <a:srgbClr val="235A5B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Freeform 4"/>
          <p:cNvSpPr/>
          <p:nvPr/>
        </p:nvSpPr>
        <p:spPr>
          <a:xfrm>
            <a:off x="-1215672" y="-293466"/>
            <a:ext cx="2244372" cy="2036767"/>
          </a:xfrm>
          <a:custGeom>
            <a:avLst/>
            <a:gdLst/>
            <a:ahLst/>
            <a:cxnLst/>
            <a:rect l="l" t="t" r="r" b="b"/>
            <a:pathLst>
              <a:path w="2244372" h="2036767">
                <a:moveTo>
                  <a:pt x="0" y="0"/>
                </a:moveTo>
                <a:lnTo>
                  <a:pt x="2244372" y="0"/>
                </a:lnTo>
                <a:lnTo>
                  <a:pt x="2244372" y="2036767"/>
                </a:lnTo>
                <a:lnTo>
                  <a:pt x="0" y="203676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7259300" y="9289824"/>
            <a:ext cx="1841068" cy="1339377"/>
          </a:xfrm>
          <a:custGeom>
            <a:avLst/>
            <a:gdLst/>
            <a:ahLst/>
            <a:cxnLst/>
            <a:rect l="l" t="t" r="r" b="b"/>
            <a:pathLst>
              <a:path w="1841068" h="1339377">
                <a:moveTo>
                  <a:pt x="0" y="0"/>
                </a:moveTo>
                <a:lnTo>
                  <a:pt x="1841068" y="0"/>
                </a:lnTo>
                <a:lnTo>
                  <a:pt x="1841068" y="1339377"/>
                </a:lnTo>
                <a:lnTo>
                  <a:pt x="0" y="133937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8" name="TextBox 8"/>
          <p:cNvSpPr txBox="1"/>
          <p:nvPr/>
        </p:nvSpPr>
        <p:spPr>
          <a:xfrm>
            <a:off x="1597221" y="845738"/>
            <a:ext cx="15093558" cy="8258348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3079"/>
              </a:lnSpc>
            </a:pPr>
            <a:endParaRPr/>
          </a:p>
        </p:txBody>
      </p:sp>
      <p:grpSp>
        <p:nvGrpSpPr>
          <p:cNvPr id="15" name="Group 7"/>
          <p:cNvGrpSpPr/>
          <p:nvPr/>
        </p:nvGrpSpPr>
        <p:grpSpPr>
          <a:xfrm>
            <a:off x="381000" y="970091"/>
            <a:ext cx="17602200" cy="7740000"/>
            <a:chOff x="0" y="0"/>
            <a:chExt cx="3996676" cy="2127413"/>
          </a:xfrm>
        </p:grpSpPr>
        <p:sp>
          <p:nvSpPr>
            <p:cNvPr id="16" name="Freeform 8"/>
            <p:cNvSpPr/>
            <p:nvPr/>
          </p:nvSpPr>
          <p:spPr>
            <a:xfrm>
              <a:off x="0" y="0"/>
              <a:ext cx="3996676" cy="2127413"/>
            </a:xfrm>
            <a:custGeom>
              <a:avLst/>
              <a:gdLst/>
              <a:ahLst/>
              <a:cxnLst/>
              <a:rect l="l" t="t" r="r" b="b"/>
              <a:pathLst>
                <a:path w="3996676" h="2127413">
                  <a:moveTo>
                    <a:pt x="26019" y="0"/>
                  </a:moveTo>
                  <a:lnTo>
                    <a:pt x="3970657" y="0"/>
                  </a:lnTo>
                  <a:cubicBezTo>
                    <a:pt x="3985027" y="0"/>
                    <a:pt x="3996676" y="11649"/>
                    <a:pt x="3996676" y="26019"/>
                  </a:cubicBezTo>
                  <a:lnTo>
                    <a:pt x="3996676" y="2101394"/>
                  </a:lnTo>
                  <a:cubicBezTo>
                    <a:pt x="3996676" y="2115764"/>
                    <a:pt x="3985027" y="2127413"/>
                    <a:pt x="3970657" y="2127413"/>
                  </a:cubicBezTo>
                  <a:lnTo>
                    <a:pt x="26019" y="2127413"/>
                  </a:lnTo>
                  <a:cubicBezTo>
                    <a:pt x="11649" y="2127413"/>
                    <a:pt x="0" y="2115764"/>
                    <a:pt x="0" y="2101394"/>
                  </a:cubicBezTo>
                  <a:lnTo>
                    <a:pt x="0" y="26019"/>
                  </a:lnTo>
                  <a:cubicBezTo>
                    <a:pt x="0" y="11649"/>
                    <a:pt x="11649" y="0"/>
                    <a:pt x="26019" y="0"/>
                  </a:cubicBezTo>
                  <a:close/>
                </a:path>
              </a:pathLst>
            </a:custGeom>
            <a:solidFill>
              <a:srgbClr val="92BEBF"/>
            </a:solidFill>
          </p:spPr>
        </p:sp>
        <p:sp>
          <p:nvSpPr>
            <p:cNvPr id="17" name="TextBox 9"/>
            <p:cNvSpPr txBox="1"/>
            <p:nvPr/>
          </p:nvSpPr>
          <p:spPr>
            <a:xfrm>
              <a:off x="0" y="-47625"/>
              <a:ext cx="3996676" cy="21750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381000" y="1028700"/>
            <a:ext cx="17297400" cy="742895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6000">
              <a:lnSpc>
                <a:spcPct val="114000"/>
              </a:lnSpc>
              <a:spcBef>
                <a:spcPts val="300"/>
              </a:spcBef>
              <a:spcAft>
                <a:spcPts val="300"/>
              </a:spcAft>
            </a:pPr>
            <a:r>
              <a:rPr lang="tr-TR" sz="3200" b="1" u="sng" spc="92" dirty="0" smtClean="0">
                <a:solidFill>
                  <a:srgbClr val="AA323A"/>
                </a:solidFill>
                <a:ea typeface="TT Norms Bold"/>
                <a:cs typeface="TT Norms Bold"/>
                <a:sym typeface="TT Norms Bold"/>
              </a:rPr>
              <a:t>Başvuru Tarihleri:</a:t>
            </a:r>
            <a:r>
              <a:rPr lang="tr-TR" sz="3200" b="1" spc="92" dirty="0" smtClean="0">
                <a:solidFill>
                  <a:srgbClr val="000000"/>
                </a:solidFill>
                <a:ea typeface="TT Norms Bold"/>
                <a:cs typeface="TT Norms Bold"/>
                <a:sym typeface="TT Norms Bold"/>
              </a:rPr>
              <a:t> 02 Mart 2026 – 15 Mayıs 2026</a:t>
            </a:r>
          </a:p>
          <a:p>
            <a:pPr marL="36000">
              <a:lnSpc>
                <a:spcPct val="114000"/>
              </a:lnSpc>
              <a:spcBef>
                <a:spcPts val="300"/>
              </a:spcBef>
              <a:spcAft>
                <a:spcPts val="300"/>
              </a:spcAft>
            </a:pPr>
            <a:r>
              <a:rPr lang="tr-TR" sz="3200" b="1" u="sng" spc="92" dirty="0" smtClean="0">
                <a:solidFill>
                  <a:srgbClr val="AA323A"/>
                </a:solidFill>
                <a:ea typeface="Roboto Bold"/>
                <a:cs typeface="Roboto Bold"/>
                <a:sym typeface="Roboto Bold"/>
              </a:rPr>
              <a:t>Başvuru Yöntemi:</a:t>
            </a:r>
            <a:r>
              <a:rPr lang="tr-TR" sz="3200" b="1" spc="92" dirty="0" smtClean="0">
                <a:solidFill>
                  <a:srgbClr val="AA323A"/>
                </a:solidFill>
                <a:ea typeface="Roboto Bold"/>
                <a:cs typeface="Roboto Bold"/>
                <a:sym typeface="Roboto Bold"/>
              </a:rPr>
              <a:t> </a:t>
            </a:r>
            <a:r>
              <a:rPr lang="tr-TR" sz="3200" dirty="0">
                <a:solidFill>
                  <a:srgbClr val="00B0F0"/>
                </a:solidFill>
                <a:hlinkClick r:id="rId7"/>
              </a:rPr>
              <a:t>https://</a:t>
            </a:r>
            <a:r>
              <a:rPr lang="tr-TR" sz="3200" dirty="0" smtClean="0">
                <a:solidFill>
                  <a:srgbClr val="00B0F0"/>
                </a:solidFill>
                <a:hlinkClick r:id="rId7"/>
              </a:rPr>
              <a:t>yerelkalkinmahamlesi.sanayi.gov.tr/</a:t>
            </a:r>
            <a:r>
              <a:rPr lang="tr-TR" sz="3200" dirty="0" smtClean="0">
                <a:solidFill>
                  <a:srgbClr val="00B0F0"/>
                </a:solidFill>
              </a:rPr>
              <a:t> </a:t>
            </a:r>
            <a:r>
              <a:rPr lang="tr-TR" sz="3200" spc="92" dirty="0" smtClean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üzerinden çevrim içi yapılır.</a:t>
            </a:r>
          </a:p>
          <a:p>
            <a:pPr marL="36000">
              <a:lnSpc>
                <a:spcPct val="114000"/>
              </a:lnSpc>
              <a:spcBef>
                <a:spcPts val="300"/>
              </a:spcBef>
              <a:spcAft>
                <a:spcPts val="300"/>
              </a:spcAft>
            </a:pPr>
            <a:r>
              <a:rPr lang="tr-TR" sz="3200" b="1" u="sng" spc="92" dirty="0" smtClean="0">
                <a:solidFill>
                  <a:srgbClr val="AA323A"/>
                </a:solidFill>
                <a:ea typeface="Roboto Bold"/>
                <a:cs typeface="Roboto Bold"/>
                <a:sym typeface="Roboto Bold"/>
              </a:rPr>
              <a:t>Yetkilendirme</a:t>
            </a:r>
            <a:r>
              <a:rPr lang="tr-TR" sz="3200" b="1" spc="92" dirty="0" smtClean="0">
                <a:solidFill>
                  <a:srgbClr val="AA323A"/>
                </a:solidFill>
                <a:ea typeface="Roboto Bold"/>
                <a:cs typeface="Roboto Bold"/>
                <a:sym typeface="Roboto Bold"/>
              </a:rPr>
              <a:t>: </a:t>
            </a:r>
            <a:r>
              <a:rPr lang="tr-TR" sz="3200" spc="92" dirty="0" smtClean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Başvuru, firma adına E-TUYS yetkilendirmesi yapılmış gerçek kişi tarafından gerçekleştirilir.  E-TUYS sisteminde süresi devam eden yetkilendirmesi olan kişiler için tekrar yetkilendirme gerekmez. </a:t>
            </a:r>
          </a:p>
          <a:p>
            <a:pPr marL="36000">
              <a:lnSpc>
                <a:spcPct val="114000"/>
              </a:lnSpc>
              <a:spcBef>
                <a:spcPts val="300"/>
              </a:spcBef>
              <a:spcAft>
                <a:spcPts val="300"/>
              </a:spcAft>
            </a:pPr>
            <a:r>
              <a:rPr lang="tr-TR" sz="3200" b="1" u="sng" spc="92" dirty="0" smtClean="0">
                <a:solidFill>
                  <a:srgbClr val="AA323A"/>
                </a:solidFill>
                <a:ea typeface="TT Norms Bold"/>
                <a:cs typeface="TT Norms Bold"/>
                <a:sym typeface="TT Norms Bold"/>
              </a:rPr>
              <a:t>Ön Değerlendirme ve Revizyon:</a:t>
            </a:r>
          </a:p>
          <a:p>
            <a:pPr marL="36000" lvl="1">
              <a:lnSpc>
                <a:spcPct val="114000"/>
              </a:lnSpc>
              <a:spcBef>
                <a:spcPts val="300"/>
              </a:spcBef>
              <a:spcAft>
                <a:spcPts val="300"/>
              </a:spcAft>
              <a:buFont typeface="Arial"/>
              <a:buChar char="•"/>
            </a:pPr>
            <a:r>
              <a:rPr lang="tr-TR" sz="3200" spc="92" dirty="0" smtClean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Son başvuru sonrası Ajans tarafından uygunluk kontrolü yapılır.</a:t>
            </a:r>
          </a:p>
          <a:p>
            <a:pPr marL="36000" lvl="1">
              <a:lnSpc>
                <a:spcPct val="114000"/>
              </a:lnSpc>
              <a:spcBef>
                <a:spcPts val="300"/>
              </a:spcBef>
              <a:spcAft>
                <a:spcPts val="300"/>
              </a:spcAft>
              <a:buFont typeface="Arial"/>
              <a:buChar char="•"/>
            </a:pPr>
            <a:r>
              <a:rPr lang="tr-TR" sz="3200" spc="92" dirty="0" smtClean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Eksik/hatalı başvurular için bir defaya mahsus 10 takvim günü revizyon süresi verilir.</a:t>
            </a:r>
          </a:p>
          <a:p>
            <a:pPr marL="36000" lvl="1">
              <a:lnSpc>
                <a:spcPct val="114000"/>
              </a:lnSpc>
              <a:spcBef>
                <a:spcPts val="300"/>
              </a:spcBef>
              <a:spcAft>
                <a:spcPts val="300"/>
              </a:spcAft>
              <a:buFont typeface="Arial"/>
              <a:buChar char="•"/>
            </a:pPr>
            <a:r>
              <a:rPr lang="tr-TR" sz="3200" spc="92" dirty="0" smtClean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Süresinde revize edilmeyen başvurular reddedilir.</a:t>
            </a:r>
          </a:p>
          <a:p>
            <a:pPr marL="36000">
              <a:lnSpc>
                <a:spcPct val="114000"/>
              </a:lnSpc>
              <a:spcBef>
                <a:spcPts val="300"/>
              </a:spcBef>
              <a:spcAft>
                <a:spcPts val="300"/>
              </a:spcAft>
            </a:pPr>
            <a:r>
              <a:rPr lang="tr-TR" sz="3200" b="1" u="sng" spc="92" dirty="0" smtClean="0">
                <a:solidFill>
                  <a:srgbClr val="AA323A"/>
                </a:solidFill>
                <a:ea typeface="TT Norms Bold"/>
                <a:cs typeface="TT Norms Bold"/>
                <a:sym typeface="TT Norms Bold"/>
              </a:rPr>
              <a:t>Ajans Yönetim Kurulu Değerlendirmesi ve Kesin Başvuru:</a:t>
            </a:r>
          </a:p>
          <a:p>
            <a:pPr marL="36000" lvl="1">
              <a:lnSpc>
                <a:spcPct val="114000"/>
              </a:lnSpc>
              <a:spcBef>
                <a:spcPts val="300"/>
              </a:spcBef>
              <a:spcAft>
                <a:spcPts val="300"/>
              </a:spcAft>
              <a:buFont typeface="Arial"/>
              <a:buChar char="•"/>
            </a:pPr>
            <a:r>
              <a:rPr lang="tr-TR" sz="3200" spc="92" dirty="0" smtClean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Ön kontrolü geçen yatırımcılar, gerekli belgeleri </a:t>
            </a:r>
            <a:r>
              <a:rPr lang="tr-TR" sz="3200" b="1" spc="92" dirty="0" smtClean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en geç 49 takvim </a:t>
            </a:r>
            <a:r>
              <a:rPr lang="tr-TR" sz="3200" spc="92" dirty="0" smtClean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günü içinde sisteme yükler.</a:t>
            </a:r>
          </a:p>
          <a:p>
            <a:pPr marL="36000" lvl="1">
              <a:lnSpc>
                <a:spcPct val="114000"/>
              </a:lnSpc>
              <a:spcBef>
                <a:spcPts val="300"/>
              </a:spcBef>
              <a:spcAft>
                <a:spcPts val="300"/>
              </a:spcAft>
              <a:buFont typeface="Arial"/>
              <a:buChar char="•"/>
            </a:pPr>
            <a:r>
              <a:rPr lang="tr-TR" sz="3200" spc="92" dirty="0" smtClean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Bakanlık ve Ajans gerekli görürse ek bilgi talep edebilir.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515899" y="9411166"/>
            <a:ext cx="3582789" cy="3450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913"/>
              </a:lnSpc>
            </a:pPr>
            <a:r>
              <a:rPr lang="en-US" sz="1879" b="1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Batı Karadeniz Kalkınma Ajansı</a:t>
            </a:r>
          </a:p>
        </p:txBody>
      </p:sp>
      <p:sp>
        <p:nvSpPr>
          <p:cNvPr id="13" name="Freeform 13"/>
          <p:cNvSpPr/>
          <p:nvPr/>
        </p:nvSpPr>
        <p:spPr>
          <a:xfrm>
            <a:off x="179467" y="8851400"/>
            <a:ext cx="1131201" cy="857799"/>
          </a:xfrm>
          <a:custGeom>
            <a:avLst/>
            <a:gdLst/>
            <a:ahLst/>
            <a:cxnLst/>
            <a:rect l="l" t="t" r="r" b="b"/>
            <a:pathLst>
              <a:path w="1131201" h="857799">
                <a:moveTo>
                  <a:pt x="0" y="0"/>
                </a:moveTo>
                <a:lnTo>
                  <a:pt x="1131200" y="0"/>
                </a:lnTo>
                <a:lnTo>
                  <a:pt x="1131200" y="857799"/>
                </a:lnTo>
                <a:lnTo>
                  <a:pt x="0" y="857799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14" name="TextBox 78"/>
          <p:cNvSpPr txBox="1"/>
          <p:nvPr/>
        </p:nvSpPr>
        <p:spPr>
          <a:xfrm>
            <a:off x="12326890" y="9411166"/>
            <a:ext cx="4895288" cy="3718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2913"/>
              </a:lnSpc>
            </a:pPr>
            <a:r>
              <a:rPr lang="en-US" sz="1879" b="1" dirty="0" err="1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Yerel</a:t>
            </a:r>
            <a:r>
              <a:rPr lang="en-US" sz="1879" b="1" dirty="0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 Kalkınma </a:t>
            </a:r>
            <a:r>
              <a:rPr lang="en-US" sz="1879" b="1" dirty="0" err="1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Hamlesi</a:t>
            </a:r>
            <a:r>
              <a:rPr lang="en-US" sz="1879" b="1" dirty="0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 2026 - </a:t>
            </a:r>
            <a:r>
              <a:rPr lang="tr-TR" sz="1879" b="1" dirty="0" smtClean="0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Zonguldak</a:t>
            </a:r>
            <a:endParaRPr lang="en-US" sz="1879" b="1" dirty="0">
              <a:solidFill>
                <a:srgbClr val="235A5B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  <p:sp>
        <p:nvSpPr>
          <p:cNvPr id="18" name="Dikdörtgen 17"/>
          <p:cNvSpPr/>
          <p:nvPr/>
        </p:nvSpPr>
        <p:spPr>
          <a:xfrm>
            <a:off x="304800" y="190500"/>
            <a:ext cx="15925800" cy="8252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r-TR" sz="4800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</a:rPr>
              <a:t>Başvuru Süreci</a:t>
            </a:r>
            <a:endParaRPr lang="tr-TR" sz="4800" b="1" spc="167" dirty="0">
              <a:solidFill>
                <a:srgbClr val="000000"/>
              </a:solidFill>
              <a:latin typeface="TT Norms Bold"/>
              <a:ea typeface="TT Norms Bold"/>
              <a:cs typeface="TT Norms Bold"/>
            </a:endParaRPr>
          </a:p>
        </p:txBody>
      </p:sp>
    </p:spTree>
    <p:extLst>
      <p:ext uri="{BB962C8B-B14F-4D97-AF65-F5344CB8AC3E}">
        <p14:creationId xmlns:p14="http://schemas.microsoft.com/office/powerpoint/2010/main" val="3098636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 rotWithShape="1">
          <a:blip r:embed="rId2"/>
          <a:srcRect b="3812"/>
          <a:stretch/>
        </p:blipFill>
        <p:spPr>
          <a:xfrm>
            <a:off x="0" y="-38110"/>
            <a:ext cx="18288000" cy="10287010"/>
          </a:xfrm>
          <a:prstGeom prst="rect">
            <a:avLst/>
          </a:prstGeom>
        </p:spPr>
      </p:pic>
      <p:grpSp>
        <p:nvGrpSpPr>
          <p:cNvPr id="22" name="Grup 21"/>
          <p:cNvGrpSpPr/>
          <p:nvPr/>
        </p:nvGrpSpPr>
        <p:grpSpPr>
          <a:xfrm>
            <a:off x="3810000" y="419100"/>
            <a:ext cx="13930544" cy="2050197"/>
            <a:chOff x="3810000" y="419100"/>
            <a:chExt cx="13930544" cy="2050197"/>
          </a:xfrm>
        </p:grpSpPr>
        <p:cxnSp>
          <p:nvCxnSpPr>
            <p:cNvPr id="7" name="Düz Ok Bağlayıcısı 6"/>
            <p:cNvCxnSpPr/>
            <p:nvPr/>
          </p:nvCxnSpPr>
          <p:spPr>
            <a:xfrm flipH="1" flipV="1">
              <a:off x="3810000" y="419100"/>
              <a:ext cx="2895600" cy="1219200"/>
            </a:xfrm>
            <a:prstGeom prst="straightConnector1">
              <a:avLst/>
            </a:prstGeom>
            <a:ln w="57150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Metin kutusu 7"/>
            <p:cNvSpPr txBox="1"/>
            <p:nvPr/>
          </p:nvSpPr>
          <p:spPr>
            <a:xfrm>
              <a:off x="6705600" y="1638300"/>
              <a:ext cx="11034944" cy="830997"/>
            </a:xfrm>
            <a:prstGeom prst="rect">
              <a:avLst/>
            </a:prstGeom>
            <a:noFill/>
            <a:ln w="57150">
              <a:solidFill>
                <a:srgbClr val="00B0F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tr-TR" sz="4800" dirty="0">
                  <a:solidFill>
                    <a:srgbClr val="00B0F0"/>
                  </a:solidFill>
                </a:rPr>
                <a:t>https://yerelkalkinmahamlesi.sanayi.gov.tr</a:t>
              </a:r>
              <a:r>
                <a:rPr lang="tr-TR" sz="4800" dirty="0" smtClean="0">
                  <a:solidFill>
                    <a:srgbClr val="00B0F0"/>
                  </a:solidFill>
                </a:rPr>
                <a:t>/</a:t>
              </a:r>
              <a:endParaRPr lang="tr-TR" sz="4800" dirty="0">
                <a:solidFill>
                  <a:srgbClr val="00B0F0"/>
                </a:solidFill>
              </a:endParaRPr>
            </a:p>
          </p:txBody>
        </p:sp>
      </p:grpSp>
      <p:grpSp>
        <p:nvGrpSpPr>
          <p:cNvPr id="23" name="Grup 22"/>
          <p:cNvGrpSpPr/>
          <p:nvPr/>
        </p:nvGrpSpPr>
        <p:grpSpPr>
          <a:xfrm>
            <a:off x="5562600" y="7353300"/>
            <a:ext cx="6015037" cy="2362200"/>
            <a:chOff x="5562600" y="7353300"/>
            <a:chExt cx="6015037" cy="2362200"/>
          </a:xfrm>
        </p:grpSpPr>
        <p:cxnSp>
          <p:nvCxnSpPr>
            <p:cNvPr id="13" name="Düz Ok Bağlayıcısı 12"/>
            <p:cNvCxnSpPr/>
            <p:nvPr/>
          </p:nvCxnSpPr>
          <p:spPr>
            <a:xfrm flipH="1">
              <a:off x="5562600" y="9046069"/>
              <a:ext cx="1752600" cy="669431"/>
            </a:xfrm>
            <a:prstGeom prst="straightConnector1">
              <a:avLst/>
            </a:prstGeom>
            <a:ln w="57150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4" name="Resim 1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315200" y="7353300"/>
              <a:ext cx="4262437" cy="1692769"/>
            </a:xfrm>
            <a:prstGeom prst="rect">
              <a:avLst/>
            </a:prstGeom>
            <a:ln w="57150">
              <a:solidFill>
                <a:srgbClr val="00B0F0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4058878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AutoShape 3"/>
          <p:cNvSpPr/>
          <p:nvPr/>
        </p:nvSpPr>
        <p:spPr>
          <a:xfrm>
            <a:off x="1515899" y="9285348"/>
            <a:ext cx="15256203" cy="0"/>
          </a:xfrm>
          <a:prstGeom prst="line">
            <a:avLst/>
          </a:prstGeom>
          <a:ln w="9525" cap="flat">
            <a:solidFill>
              <a:srgbClr val="235A5B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Freeform 4"/>
          <p:cNvSpPr/>
          <p:nvPr/>
        </p:nvSpPr>
        <p:spPr>
          <a:xfrm>
            <a:off x="-1215672" y="-293466"/>
            <a:ext cx="2244372" cy="2036767"/>
          </a:xfrm>
          <a:custGeom>
            <a:avLst/>
            <a:gdLst/>
            <a:ahLst/>
            <a:cxnLst/>
            <a:rect l="l" t="t" r="r" b="b"/>
            <a:pathLst>
              <a:path w="2244372" h="2036767">
                <a:moveTo>
                  <a:pt x="0" y="0"/>
                </a:moveTo>
                <a:lnTo>
                  <a:pt x="2244372" y="0"/>
                </a:lnTo>
                <a:lnTo>
                  <a:pt x="2244372" y="2036767"/>
                </a:lnTo>
                <a:lnTo>
                  <a:pt x="0" y="203676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7259300" y="9289824"/>
            <a:ext cx="1841068" cy="1339377"/>
          </a:xfrm>
          <a:custGeom>
            <a:avLst/>
            <a:gdLst/>
            <a:ahLst/>
            <a:cxnLst/>
            <a:rect l="l" t="t" r="r" b="b"/>
            <a:pathLst>
              <a:path w="1841068" h="1339377">
                <a:moveTo>
                  <a:pt x="0" y="0"/>
                </a:moveTo>
                <a:lnTo>
                  <a:pt x="1841068" y="0"/>
                </a:lnTo>
                <a:lnTo>
                  <a:pt x="1841068" y="1339377"/>
                </a:lnTo>
                <a:lnTo>
                  <a:pt x="0" y="133937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8" name="TextBox 8"/>
          <p:cNvSpPr txBox="1"/>
          <p:nvPr/>
        </p:nvSpPr>
        <p:spPr>
          <a:xfrm>
            <a:off x="1597221" y="845738"/>
            <a:ext cx="15093558" cy="8258348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3079"/>
              </a:lnSpc>
            </a:pPr>
            <a:endParaRPr/>
          </a:p>
        </p:txBody>
      </p:sp>
      <p:grpSp>
        <p:nvGrpSpPr>
          <p:cNvPr id="15" name="Group 7"/>
          <p:cNvGrpSpPr/>
          <p:nvPr/>
        </p:nvGrpSpPr>
        <p:grpSpPr>
          <a:xfrm>
            <a:off x="381000" y="970091"/>
            <a:ext cx="17602200" cy="7740000"/>
            <a:chOff x="0" y="0"/>
            <a:chExt cx="3996676" cy="2127413"/>
          </a:xfrm>
        </p:grpSpPr>
        <p:sp>
          <p:nvSpPr>
            <p:cNvPr id="16" name="Freeform 8"/>
            <p:cNvSpPr/>
            <p:nvPr/>
          </p:nvSpPr>
          <p:spPr>
            <a:xfrm>
              <a:off x="0" y="0"/>
              <a:ext cx="3996676" cy="2127413"/>
            </a:xfrm>
            <a:custGeom>
              <a:avLst/>
              <a:gdLst/>
              <a:ahLst/>
              <a:cxnLst/>
              <a:rect l="l" t="t" r="r" b="b"/>
              <a:pathLst>
                <a:path w="3996676" h="2127413">
                  <a:moveTo>
                    <a:pt x="26019" y="0"/>
                  </a:moveTo>
                  <a:lnTo>
                    <a:pt x="3970657" y="0"/>
                  </a:lnTo>
                  <a:cubicBezTo>
                    <a:pt x="3985027" y="0"/>
                    <a:pt x="3996676" y="11649"/>
                    <a:pt x="3996676" y="26019"/>
                  </a:cubicBezTo>
                  <a:lnTo>
                    <a:pt x="3996676" y="2101394"/>
                  </a:lnTo>
                  <a:cubicBezTo>
                    <a:pt x="3996676" y="2115764"/>
                    <a:pt x="3985027" y="2127413"/>
                    <a:pt x="3970657" y="2127413"/>
                  </a:cubicBezTo>
                  <a:lnTo>
                    <a:pt x="26019" y="2127413"/>
                  </a:lnTo>
                  <a:cubicBezTo>
                    <a:pt x="11649" y="2127413"/>
                    <a:pt x="0" y="2115764"/>
                    <a:pt x="0" y="2101394"/>
                  </a:cubicBezTo>
                  <a:lnTo>
                    <a:pt x="0" y="26019"/>
                  </a:lnTo>
                  <a:cubicBezTo>
                    <a:pt x="0" y="11649"/>
                    <a:pt x="11649" y="0"/>
                    <a:pt x="26019" y="0"/>
                  </a:cubicBezTo>
                  <a:close/>
                </a:path>
              </a:pathLst>
            </a:custGeom>
            <a:solidFill>
              <a:srgbClr val="92BEBF"/>
            </a:solidFill>
          </p:spPr>
        </p:sp>
        <p:sp>
          <p:nvSpPr>
            <p:cNvPr id="17" name="TextBox 9"/>
            <p:cNvSpPr txBox="1"/>
            <p:nvPr/>
          </p:nvSpPr>
          <p:spPr>
            <a:xfrm>
              <a:off x="0" y="-47625"/>
              <a:ext cx="3996676" cy="21750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 sz="2400"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381000" y="1028700"/>
            <a:ext cx="17297400" cy="558999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93200" indent="-457200">
              <a:lnSpc>
                <a:spcPct val="114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tr-TR" sz="4400" spc="92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Gerçek veya tüzel kişiler başvuruda bulunabilir.</a:t>
            </a:r>
          </a:p>
          <a:p>
            <a:pPr marL="493200" indent="-457200">
              <a:lnSpc>
                <a:spcPct val="114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tr-TR" sz="4400" spc="92" dirty="0" smtClean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Komple </a:t>
            </a:r>
            <a:r>
              <a:rPr lang="tr-TR" sz="4400" spc="92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yeni yatırımların yanı sıra tevsi yatırımlar da desteklenebilir.</a:t>
            </a:r>
          </a:p>
          <a:p>
            <a:pPr marL="493200" indent="-457200">
              <a:lnSpc>
                <a:spcPct val="114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tr-TR" sz="4400" spc="92" dirty="0" smtClean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Program </a:t>
            </a:r>
            <a:r>
              <a:rPr lang="tr-TR" sz="4400" spc="92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kapsamında, daha önce teşvik belgesine bağlanmış veya başka bir kamusal destek programı dahilinde desteklenmekte olan yatırımlar için başvuru yapılamaz.</a:t>
            </a:r>
          </a:p>
          <a:p>
            <a:pPr marL="493200" indent="-457200">
              <a:lnSpc>
                <a:spcPct val="114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tr-TR" sz="4400" spc="92" dirty="0" smtClean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Bir </a:t>
            </a:r>
            <a:r>
              <a:rPr lang="tr-TR" sz="4400" spc="92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yatırımcı, tek başına veya ortak olarak toplamda en fazla 5 farklı başvuru yapabilir</a:t>
            </a:r>
            <a:r>
              <a:rPr lang="tr-TR" sz="4400" spc="92" dirty="0" smtClean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.</a:t>
            </a:r>
            <a:endParaRPr lang="tr-TR" sz="4400" spc="92" dirty="0">
              <a:solidFill>
                <a:srgbClr val="000000"/>
              </a:solidFill>
              <a:ea typeface="Roboto"/>
              <a:cs typeface="Roboto"/>
              <a:sym typeface="Roboto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1515899" y="9411166"/>
            <a:ext cx="3582789" cy="3450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913"/>
              </a:lnSpc>
            </a:pPr>
            <a:r>
              <a:rPr lang="en-US" sz="1879" b="1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Batı Karadeniz Kalkınma Ajansı</a:t>
            </a:r>
          </a:p>
        </p:txBody>
      </p:sp>
      <p:sp>
        <p:nvSpPr>
          <p:cNvPr id="13" name="Freeform 13"/>
          <p:cNvSpPr/>
          <p:nvPr/>
        </p:nvSpPr>
        <p:spPr>
          <a:xfrm>
            <a:off x="179467" y="8851400"/>
            <a:ext cx="1131201" cy="857799"/>
          </a:xfrm>
          <a:custGeom>
            <a:avLst/>
            <a:gdLst/>
            <a:ahLst/>
            <a:cxnLst/>
            <a:rect l="l" t="t" r="r" b="b"/>
            <a:pathLst>
              <a:path w="1131201" h="857799">
                <a:moveTo>
                  <a:pt x="0" y="0"/>
                </a:moveTo>
                <a:lnTo>
                  <a:pt x="1131200" y="0"/>
                </a:lnTo>
                <a:lnTo>
                  <a:pt x="1131200" y="857799"/>
                </a:lnTo>
                <a:lnTo>
                  <a:pt x="0" y="85779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4" name="TextBox 78"/>
          <p:cNvSpPr txBox="1"/>
          <p:nvPr/>
        </p:nvSpPr>
        <p:spPr>
          <a:xfrm>
            <a:off x="12326890" y="9411166"/>
            <a:ext cx="4895288" cy="3718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2913"/>
              </a:lnSpc>
            </a:pPr>
            <a:r>
              <a:rPr lang="en-US" sz="1879" b="1" dirty="0" err="1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Yerel</a:t>
            </a:r>
            <a:r>
              <a:rPr lang="en-US" sz="1879" b="1" dirty="0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 Kalkınma </a:t>
            </a:r>
            <a:r>
              <a:rPr lang="en-US" sz="1879" b="1" dirty="0" err="1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Hamlesi</a:t>
            </a:r>
            <a:r>
              <a:rPr lang="en-US" sz="1879" b="1" dirty="0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 2026 - </a:t>
            </a:r>
            <a:r>
              <a:rPr lang="tr-TR" sz="1879" b="1" dirty="0" smtClean="0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Zonguldak</a:t>
            </a:r>
            <a:endParaRPr lang="en-US" sz="1879" b="1" dirty="0">
              <a:solidFill>
                <a:srgbClr val="235A5B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  <p:sp>
        <p:nvSpPr>
          <p:cNvPr id="18" name="Dikdörtgen 17"/>
          <p:cNvSpPr/>
          <p:nvPr/>
        </p:nvSpPr>
        <p:spPr>
          <a:xfrm>
            <a:off x="304800" y="190500"/>
            <a:ext cx="15925800" cy="8252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r-TR" sz="4800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</a:rPr>
              <a:t>Kimler Başvurabilir?</a:t>
            </a:r>
            <a:endParaRPr lang="tr-TR" sz="4800" b="1" spc="167" dirty="0">
              <a:solidFill>
                <a:srgbClr val="000000"/>
              </a:solidFill>
              <a:latin typeface="TT Norms Bold"/>
              <a:ea typeface="TT Norms Bold"/>
              <a:cs typeface="TT Norms Bold"/>
            </a:endParaRPr>
          </a:p>
        </p:txBody>
      </p:sp>
    </p:spTree>
    <p:extLst>
      <p:ext uri="{BB962C8B-B14F-4D97-AF65-F5344CB8AC3E}">
        <p14:creationId xmlns:p14="http://schemas.microsoft.com/office/powerpoint/2010/main" val="3482915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AutoShape 3"/>
          <p:cNvSpPr/>
          <p:nvPr/>
        </p:nvSpPr>
        <p:spPr>
          <a:xfrm>
            <a:off x="1515899" y="9285348"/>
            <a:ext cx="15256203" cy="0"/>
          </a:xfrm>
          <a:prstGeom prst="line">
            <a:avLst/>
          </a:prstGeom>
          <a:ln w="9525" cap="flat">
            <a:solidFill>
              <a:srgbClr val="235A5B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Freeform 4"/>
          <p:cNvSpPr/>
          <p:nvPr/>
        </p:nvSpPr>
        <p:spPr>
          <a:xfrm>
            <a:off x="-1215672" y="-293466"/>
            <a:ext cx="2244372" cy="2036767"/>
          </a:xfrm>
          <a:custGeom>
            <a:avLst/>
            <a:gdLst/>
            <a:ahLst/>
            <a:cxnLst/>
            <a:rect l="l" t="t" r="r" b="b"/>
            <a:pathLst>
              <a:path w="2244372" h="2036767">
                <a:moveTo>
                  <a:pt x="0" y="0"/>
                </a:moveTo>
                <a:lnTo>
                  <a:pt x="2244372" y="0"/>
                </a:lnTo>
                <a:lnTo>
                  <a:pt x="2244372" y="2036767"/>
                </a:lnTo>
                <a:lnTo>
                  <a:pt x="0" y="203676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7259300" y="9289824"/>
            <a:ext cx="1841068" cy="1339377"/>
          </a:xfrm>
          <a:custGeom>
            <a:avLst/>
            <a:gdLst/>
            <a:ahLst/>
            <a:cxnLst/>
            <a:rect l="l" t="t" r="r" b="b"/>
            <a:pathLst>
              <a:path w="1841068" h="1339377">
                <a:moveTo>
                  <a:pt x="0" y="0"/>
                </a:moveTo>
                <a:lnTo>
                  <a:pt x="1841068" y="0"/>
                </a:lnTo>
                <a:lnTo>
                  <a:pt x="1841068" y="1339377"/>
                </a:lnTo>
                <a:lnTo>
                  <a:pt x="0" y="133937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8" name="TextBox 8"/>
          <p:cNvSpPr txBox="1"/>
          <p:nvPr/>
        </p:nvSpPr>
        <p:spPr>
          <a:xfrm>
            <a:off x="1597221" y="845738"/>
            <a:ext cx="15093558" cy="8258348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3079"/>
              </a:lnSpc>
            </a:pPr>
            <a:endParaRPr/>
          </a:p>
        </p:txBody>
      </p:sp>
      <p:grpSp>
        <p:nvGrpSpPr>
          <p:cNvPr id="15" name="Group 7"/>
          <p:cNvGrpSpPr/>
          <p:nvPr/>
        </p:nvGrpSpPr>
        <p:grpSpPr>
          <a:xfrm>
            <a:off x="381000" y="970091"/>
            <a:ext cx="17602200" cy="7740000"/>
            <a:chOff x="0" y="0"/>
            <a:chExt cx="3996676" cy="2127413"/>
          </a:xfrm>
        </p:grpSpPr>
        <p:sp>
          <p:nvSpPr>
            <p:cNvPr id="16" name="Freeform 8"/>
            <p:cNvSpPr/>
            <p:nvPr/>
          </p:nvSpPr>
          <p:spPr>
            <a:xfrm>
              <a:off x="0" y="0"/>
              <a:ext cx="3996676" cy="2127413"/>
            </a:xfrm>
            <a:custGeom>
              <a:avLst/>
              <a:gdLst/>
              <a:ahLst/>
              <a:cxnLst/>
              <a:rect l="l" t="t" r="r" b="b"/>
              <a:pathLst>
                <a:path w="3996676" h="2127413">
                  <a:moveTo>
                    <a:pt x="26019" y="0"/>
                  </a:moveTo>
                  <a:lnTo>
                    <a:pt x="3970657" y="0"/>
                  </a:lnTo>
                  <a:cubicBezTo>
                    <a:pt x="3985027" y="0"/>
                    <a:pt x="3996676" y="11649"/>
                    <a:pt x="3996676" y="26019"/>
                  </a:cubicBezTo>
                  <a:lnTo>
                    <a:pt x="3996676" y="2101394"/>
                  </a:lnTo>
                  <a:cubicBezTo>
                    <a:pt x="3996676" y="2115764"/>
                    <a:pt x="3985027" y="2127413"/>
                    <a:pt x="3970657" y="2127413"/>
                  </a:cubicBezTo>
                  <a:lnTo>
                    <a:pt x="26019" y="2127413"/>
                  </a:lnTo>
                  <a:cubicBezTo>
                    <a:pt x="11649" y="2127413"/>
                    <a:pt x="0" y="2115764"/>
                    <a:pt x="0" y="2101394"/>
                  </a:cubicBezTo>
                  <a:lnTo>
                    <a:pt x="0" y="26019"/>
                  </a:lnTo>
                  <a:cubicBezTo>
                    <a:pt x="0" y="11649"/>
                    <a:pt x="11649" y="0"/>
                    <a:pt x="26019" y="0"/>
                  </a:cubicBezTo>
                  <a:close/>
                </a:path>
              </a:pathLst>
            </a:custGeom>
            <a:solidFill>
              <a:srgbClr val="92BEBF"/>
            </a:solidFill>
          </p:spPr>
        </p:sp>
        <p:sp>
          <p:nvSpPr>
            <p:cNvPr id="17" name="TextBox 9"/>
            <p:cNvSpPr txBox="1"/>
            <p:nvPr/>
          </p:nvSpPr>
          <p:spPr>
            <a:xfrm>
              <a:off x="0" y="-47625"/>
              <a:ext cx="3996676" cy="21750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381000" y="1028700"/>
            <a:ext cx="17297400" cy="696729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93200" indent="-457200">
              <a:lnSpc>
                <a:spcPct val="114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tr-TR" sz="3200" b="1" u="sng" spc="92" dirty="0">
                <a:solidFill>
                  <a:srgbClr val="AA323A"/>
                </a:solidFill>
                <a:ea typeface="TT Norms Bold"/>
                <a:cs typeface="TT Norms Bold"/>
                <a:sym typeface="Roboto"/>
              </a:rPr>
              <a:t>Katma Değer Vergisi (KDV) </a:t>
            </a:r>
            <a:r>
              <a:rPr lang="tr-TR" sz="3200" b="1" u="sng" spc="92" dirty="0" smtClean="0">
                <a:solidFill>
                  <a:srgbClr val="AA323A"/>
                </a:solidFill>
                <a:ea typeface="TT Norms Bold"/>
                <a:cs typeface="TT Norms Bold"/>
                <a:sym typeface="Roboto"/>
              </a:rPr>
              <a:t>İstisnası:</a:t>
            </a:r>
            <a:r>
              <a:rPr lang="tr-TR" sz="3200" spc="92" dirty="0" smtClean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 </a:t>
            </a:r>
            <a:r>
              <a:rPr lang="tr-TR" sz="3200" spc="92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Teşvik belgesi kapsamında gerçekleştirilecek makine teçhizat alımları ile yazılım ve </a:t>
            </a:r>
            <a:r>
              <a:rPr lang="tr-TR" sz="3200" spc="92" dirty="0" err="1">
                <a:solidFill>
                  <a:srgbClr val="000000"/>
                </a:solidFill>
                <a:ea typeface="Roboto"/>
                <a:cs typeface="Roboto"/>
                <a:sym typeface="Roboto"/>
              </a:rPr>
              <a:t>gayrimaddi</a:t>
            </a:r>
            <a:r>
              <a:rPr lang="tr-TR" sz="3200" spc="92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 hak kiralamalarına yönelik işlemler, KDV’den istisna tutulacaktır</a:t>
            </a:r>
            <a:r>
              <a:rPr lang="tr-TR" sz="3200" spc="92" dirty="0" smtClean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.</a:t>
            </a:r>
          </a:p>
          <a:p>
            <a:pPr marL="493200" indent="-457200">
              <a:lnSpc>
                <a:spcPct val="114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tr-TR" sz="3200" b="1" u="sng" spc="92" dirty="0">
                <a:solidFill>
                  <a:srgbClr val="AA323A"/>
                </a:solidFill>
                <a:ea typeface="TT Norms Bold"/>
                <a:cs typeface="TT Norms Bold"/>
                <a:sym typeface="Roboto"/>
              </a:rPr>
              <a:t>Gümrük Vergisi Muafiyeti: </a:t>
            </a:r>
            <a:r>
              <a:rPr lang="tr-TR" sz="3200" spc="92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Belirlenen istisnalar dışında, teşvik kapsamındaki yatırım mallarının ithalatında gümrük vergisi muafiyeti uygulanacaktır.</a:t>
            </a:r>
          </a:p>
          <a:p>
            <a:pPr marL="493200" indent="-457200">
              <a:lnSpc>
                <a:spcPct val="114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tr-TR" sz="3200" b="1" u="sng" spc="92" dirty="0">
                <a:solidFill>
                  <a:srgbClr val="AA323A"/>
                </a:solidFill>
                <a:ea typeface="TT Norms Bold"/>
                <a:cs typeface="TT Norms Bold"/>
                <a:sym typeface="Roboto"/>
              </a:rPr>
              <a:t>Faiz veya Kar Payı Desteği: </a:t>
            </a:r>
            <a:r>
              <a:rPr lang="tr-TR" sz="3200" spc="92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Yatırımın sabit yatırım tutarının %70’ine kadar kullanılacak krediler için, faiz veya kar payının %40’ına karşılık gelen kısmı, 20 puanı aşmamak kaydıyla ve en fazla 5 yıl süreyle Bakanlık tarafından karşılanacaktır. Bu kapsamda sağlanacak destek tutarı yatırım bedelinin %20’sini geçmemek üzere azami 301 milyon TL ile sınırlandırılmıştır. </a:t>
            </a:r>
            <a:endParaRPr lang="tr-TR" sz="3200" spc="92" dirty="0" smtClean="0">
              <a:solidFill>
                <a:srgbClr val="000000"/>
              </a:solidFill>
              <a:ea typeface="Roboto"/>
              <a:cs typeface="Roboto"/>
              <a:sym typeface="Roboto"/>
            </a:endParaRPr>
          </a:p>
          <a:p>
            <a:pPr marL="493200" indent="-457200">
              <a:lnSpc>
                <a:spcPct val="114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tr-TR" sz="3200" b="1" u="sng" spc="92" dirty="0" smtClean="0">
                <a:solidFill>
                  <a:srgbClr val="AA323A"/>
                </a:solidFill>
                <a:ea typeface="TT Norms Bold"/>
                <a:cs typeface="TT Norms Bold"/>
                <a:sym typeface="Roboto"/>
              </a:rPr>
              <a:t>Makine Desteği: </a:t>
            </a:r>
            <a:r>
              <a:rPr lang="tr-TR" sz="3200" spc="92" dirty="0" smtClean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Birim fiyatı 2,5 milyon TL ve üzeri olan makine ve teçhizatlar için yatırım tutarının %15’ini geçmemek kaydıyla %25 oranında destek sağlanmaktadır. Destek üst limiti 301 milyon TL olarak belirlenmiştir.</a:t>
            </a:r>
            <a:endParaRPr lang="tr-TR" sz="3200" spc="92" dirty="0">
              <a:solidFill>
                <a:srgbClr val="000000"/>
              </a:solidFill>
              <a:ea typeface="Roboto"/>
              <a:cs typeface="Roboto"/>
              <a:sym typeface="Roboto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1515899" y="9411166"/>
            <a:ext cx="3582789" cy="3450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913"/>
              </a:lnSpc>
            </a:pPr>
            <a:r>
              <a:rPr lang="en-US" sz="1879" b="1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Batı Karadeniz Kalkınma Ajansı</a:t>
            </a:r>
          </a:p>
        </p:txBody>
      </p:sp>
      <p:sp>
        <p:nvSpPr>
          <p:cNvPr id="13" name="Freeform 13"/>
          <p:cNvSpPr/>
          <p:nvPr/>
        </p:nvSpPr>
        <p:spPr>
          <a:xfrm>
            <a:off x="179467" y="8851400"/>
            <a:ext cx="1131201" cy="857799"/>
          </a:xfrm>
          <a:custGeom>
            <a:avLst/>
            <a:gdLst/>
            <a:ahLst/>
            <a:cxnLst/>
            <a:rect l="l" t="t" r="r" b="b"/>
            <a:pathLst>
              <a:path w="1131201" h="857799">
                <a:moveTo>
                  <a:pt x="0" y="0"/>
                </a:moveTo>
                <a:lnTo>
                  <a:pt x="1131200" y="0"/>
                </a:lnTo>
                <a:lnTo>
                  <a:pt x="1131200" y="857799"/>
                </a:lnTo>
                <a:lnTo>
                  <a:pt x="0" y="85779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4" name="TextBox 78"/>
          <p:cNvSpPr txBox="1"/>
          <p:nvPr/>
        </p:nvSpPr>
        <p:spPr>
          <a:xfrm>
            <a:off x="12326890" y="9411166"/>
            <a:ext cx="4895288" cy="3718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2913"/>
              </a:lnSpc>
            </a:pPr>
            <a:r>
              <a:rPr lang="en-US" sz="1879" b="1" dirty="0" err="1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Yerel</a:t>
            </a:r>
            <a:r>
              <a:rPr lang="en-US" sz="1879" b="1" dirty="0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 Kalkınma </a:t>
            </a:r>
            <a:r>
              <a:rPr lang="en-US" sz="1879" b="1" dirty="0" err="1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Hamlesi</a:t>
            </a:r>
            <a:r>
              <a:rPr lang="en-US" sz="1879" b="1" dirty="0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 2026 - </a:t>
            </a:r>
            <a:r>
              <a:rPr lang="tr-TR" sz="1879" b="1" dirty="0" smtClean="0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Zonguldak</a:t>
            </a:r>
            <a:endParaRPr lang="en-US" sz="1879" b="1" dirty="0">
              <a:solidFill>
                <a:srgbClr val="235A5B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  <p:sp>
        <p:nvSpPr>
          <p:cNvPr id="18" name="Dikdörtgen 17"/>
          <p:cNvSpPr/>
          <p:nvPr/>
        </p:nvSpPr>
        <p:spPr>
          <a:xfrm>
            <a:off x="304800" y="190500"/>
            <a:ext cx="15925800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r-TR" sz="4800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</a:rPr>
              <a:t>Teşvik Unsurları</a:t>
            </a:r>
            <a:endParaRPr lang="tr-TR" sz="4800" b="1" spc="167" dirty="0">
              <a:solidFill>
                <a:srgbClr val="000000"/>
              </a:solidFill>
              <a:latin typeface="TT Norms Bold"/>
              <a:ea typeface="TT Norms Bold"/>
              <a:cs typeface="TT Norms Bold"/>
            </a:endParaRPr>
          </a:p>
        </p:txBody>
      </p:sp>
    </p:spTree>
    <p:extLst>
      <p:ext uri="{BB962C8B-B14F-4D97-AF65-F5344CB8AC3E}">
        <p14:creationId xmlns:p14="http://schemas.microsoft.com/office/powerpoint/2010/main" val="2383027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AutoShape 3"/>
          <p:cNvSpPr/>
          <p:nvPr/>
        </p:nvSpPr>
        <p:spPr>
          <a:xfrm>
            <a:off x="1515899" y="9285348"/>
            <a:ext cx="15256203" cy="0"/>
          </a:xfrm>
          <a:prstGeom prst="line">
            <a:avLst/>
          </a:prstGeom>
          <a:ln w="9525" cap="flat">
            <a:solidFill>
              <a:srgbClr val="235A5B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Freeform 4"/>
          <p:cNvSpPr/>
          <p:nvPr/>
        </p:nvSpPr>
        <p:spPr>
          <a:xfrm>
            <a:off x="-1215672" y="-293466"/>
            <a:ext cx="2244372" cy="2036767"/>
          </a:xfrm>
          <a:custGeom>
            <a:avLst/>
            <a:gdLst/>
            <a:ahLst/>
            <a:cxnLst/>
            <a:rect l="l" t="t" r="r" b="b"/>
            <a:pathLst>
              <a:path w="2244372" h="2036767">
                <a:moveTo>
                  <a:pt x="0" y="0"/>
                </a:moveTo>
                <a:lnTo>
                  <a:pt x="2244372" y="0"/>
                </a:lnTo>
                <a:lnTo>
                  <a:pt x="2244372" y="2036767"/>
                </a:lnTo>
                <a:lnTo>
                  <a:pt x="0" y="203676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7259300" y="9289824"/>
            <a:ext cx="1841068" cy="1339377"/>
          </a:xfrm>
          <a:custGeom>
            <a:avLst/>
            <a:gdLst/>
            <a:ahLst/>
            <a:cxnLst/>
            <a:rect l="l" t="t" r="r" b="b"/>
            <a:pathLst>
              <a:path w="1841068" h="1339377">
                <a:moveTo>
                  <a:pt x="0" y="0"/>
                </a:moveTo>
                <a:lnTo>
                  <a:pt x="1841068" y="0"/>
                </a:lnTo>
                <a:lnTo>
                  <a:pt x="1841068" y="1339377"/>
                </a:lnTo>
                <a:lnTo>
                  <a:pt x="0" y="133937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8" name="TextBox 8"/>
          <p:cNvSpPr txBox="1"/>
          <p:nvPr/>
        </p:nvSpPr>
        <p:spPr>
          <a:xfrm>
            <a:off x="1597221" y="845738"/>
            <a:ext cx="15093558" cy="8258348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3079"/>
              </a:lnSpc>
            </a:pPr>
            <a:endParaRPr/>
          </a:p>
        </p:txBody>
      </p:sp>
      <p:grpSp>
        <p:nvGrpSpPr>
          <p:cNvPr id="15" name="Group 7"/>
          <p:cNvGrpSpPr/>
          <p:nvPr/>
        </p:nvGrpSpPr>
        <p:grpSpPr>
          <a:xfrm>
            <a:off x="381000" y="970091"/>
            <a:ext cx="17602200" cy="7740000"/>
            <a:chOff x="0" y="0"/>
            <a:chExt cx="3996676" cy="2127413"/>
          </a:xfrm>
        </p:grpSpPr>
        <p:sp>
          <p:nvSpPr>
            <p:cNvPr id="16" name="Freeform 8"/>
            <p:cNvSpPr/>
            <p:nvPr/>
          </p:nvSpPr>
          <p:spPr>
            <a:xfrm>
              <a:off x="0" y="0"/>
              <a:ext cx="3996676" cy="2127413"/>
            </a:xfrm>
            <a:custGeom>
              <a:avLst/>
              <a:gdLst/>
              <a:ahLst/>
              <a:cxnLst/>
              <a:rect l="l" t="t" r="r" b="b"/>
              <a:pathLst>
                <a:path w="3996676" h="2127413">
                  <a:moveTo>
                    <a:pt x="26019" y="0"/>
                  </a:moveTo>
                  <a:lnTo>
                    <a:pt x="3970657" y="0"/>
                  </a:lnTo>
                  <a:cubicBezTo>
                    <a:pt x="3985027" y="0"/>
                    <a:pt x="3996676" y="11649"/>
                    <a:pt x="3996676" y="26019"/>
                  </a:cubicBezTo>
                  <a:lnTo>
                    <a:pt x="3996676" y="2101394"/>
                  </a:lnTo>
                  <a:cubicBezTo>
                    <a:pt x="3996676" y="2115764"/>
                    <a:pt x="3985027" y="2127413"/>
                    <a:pt x="3970657" y="2127413"/>
                  </a:cubicBezTo>
                  <a:lnTo>
                    <a:pt x="26019" y="2127413"/>
                  </a:lnTo>
                  <a:cubicBezTo>
                    <a:pt x="11649" y="2127413"/>
                    <a:pt x="0" y="2115764"/>
                    <a:pt x="0" y="2101394"/>
                  </a:cubicBezTo>
                  <a:lnTo>
                    <a:pt x="0" y="26019"/>
                  </a:lnTo>
                  <a:cubicBezTo>
                    <a:pt x="0" y="11649"/>
                    <a:pt x="11649" y="0"/>
                    <a:pt x="26019" y="0"/>
                  </a:cubicBezTo>
                  <a:close/>
                </a:path>
              </a:pathLst>
            </a:custGeom>
            <a:solidFill>
              <a:srgbClr val="92BEBF"/>
            </a:solidFill>
          </p:spPr>
        </p:sp>
        <p:sp>
          <p:nvSpPr>
            <p:cNvPr id="17" name="TextBox 9"/>
            <p:cNvSpPr txBox="1"/>
            <p:nvPr/>
          </p:nvSpPr>
          <p:spPr>
            <a:xfrm>
              <a:off x="0" y="-47625"/>
              <a:ext cx="3996676" cy="21750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381000" y="1028700"/>
            <a:ext cx="17297400" cy="464486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93200" indent="-457200">
              <a:lnSpc>
                <a:spcPct val="114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tr-TR" sz="3200" b="1" u="sng" spc="92" dirty="0" smtClean="0">
                <a:solidFill>
                  <a:srgbClr val="AA323A"/>
                </a:solidFill>
                <a:ea typeface="TT Norms Bold"/>
                <a:cs typeface="TT Norms Bold"/>
                <a:sym typeface="Roboto"/>
              </a:rPr>
              <a:t>Sigorta </a:t>
            </a:r>
            <a:r>
              <a:rPr lang="tr-TR" sz="3200" b="1" u="sng" spc="92" dirty="0">
                <a:solidFill>
                  <a:srgbClr val="AA323A"/>
                </a:solidFill>
                <a:ea typeface="TT Norms Bold"/>
                <a:cs typeface="TT Norms Bold"/>
                <a:sym typeface="Roboto"/>
              </a:rPr>
              <a:t>Primi İşveren Hissesi Desteği: </a:t>
            </a:r>
            <a:r>
              <a:rPr lang="tr-TR" sz="3200" spc="92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Yatırımla birlikte sağlanan istihdama yönelik olarak, ödenmesi gereken sigorta primi işveren hissesinin asgari ücrete tekabül eden kısmının  %50’si </a:t>
            </a:r>
            <a:r>
              <a:rPr lang="tr-TR" sz="3200" spc="92" dirty="0" smtClean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8 </a:t>
            </a:r>
            <a:r>
              <a:rPr lang="tr-TR" sz="3200" spc="92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yıl </a:t>
            </a:r>
            <a:r>
              <a:rPr lang="tr-TR" sz="3200" spc="92" dirty="0" smtClean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boyunca Bakanlıkça </a:t>
            </a:r>
            <a:r>
              <a:rPr lang="tr-TR" sz="3200" spc="92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karşılanacaktır. </a:t>
            </a:r>
          </a:p>
          <a:p>
            <a:pPr marL="493200" indent="-457200">
              <a:lnSpc>
                <a:spcPct val="114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tr-TR" sz="3200" b="1" u="sng" spc="92" dirty="0">
                <a:solidFill>
                  <a:srgbClr val="AA323A"/>
                </a:solidFill>
                <a:ea typeface="TT Norms Bold"/>
                <a:cs typeface="TT Norms Bold"/>
                <a:sym typeface="Roboto"/>
              </a:rPr>
              <a:t>Vergi İndirimi: </a:t>
            </a:r>
            <a:r>
              <a:rPr lang="tr-TR" sz="3200" spc="92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Yatırım tutarının %50’sine ulaşıncaya kadar %60 oranında kurumlar veya gelir vergisi indirimi uygulanacaktır. </a:t>
            </a:r>
            <a:r>
              <a:rPr lang="tr-TR" sz="3200" b="1" i="1" spc="92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Yatırıma katkı tutarının %50’si, yatırımcının diğer faaliyetlerinden elde edilen kazançlarına da yansıtılabilecektir.</a:t>
            </a:r>
          </a:p>
          <a:p>
            <a:pPr marL="493200" indent="-457200">
              <a:lnSpc>
                <a:spcPct val="114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tr-TR" sz="3200" b="1" u="sng" spc="92" dirty="0">
                <a:solidFill>
                  <a:srgbClr val="AA323A"/>
                </a:solidFill>
                <a:ea typeface="TT Norms Bold"/>
                <a:cs typeface="TT Norms Bold"/>
                <a:sym typeface="Roboto"/>
              </a:rPr>
              <a:t>Yatırım Yeri Tahsisi: </a:t>
            </a:r>
            <a:r>
              <a:rPr lang="tr-TR" sz="3200" spc="92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Sanayi Bölgeleri Genel Müdürlüğü tarafından belirlenen usul ve esaslar çerçevesinde, uygun bulunan projelere yatırım yeri tahsisi yapılabilecektir</a:t>
            </a:r>
            <a:r>
              <a:rPr lang="tr-TR" sz="3200" spc="92" dirty="0" smtClean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.</a:t>
            </a:r>
            <a:endParaRPr lang="tr-TR" sz="3200" spc="92" dirty="0">
              <a:solidFill>
                <a:srgbClr val="000000"/>
              </a:solidFill>
              <a:ea typeface="Roboto"/>
              <a:cs typeface="Roboto"/>
              <a:sym typeface="Roboto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1515899" y="9411166"/>
            <a:ext cx="3582789" cy="3450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913"/>
              </a:lnSpc>
            </a:pPr>
            <a:r>
              <a:rPr lang="en-US" sz="1879" b="1" dirty="0" err="1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Batı</a:t>
            </a:r>
            <a:r>
              <a:rPr lang="en-US" sz="1879" b="1" dirty="0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 </a:t>
            </a:r>
            <a:r>
              <a:rPr lang="en-US" sz="1879" b="1" dirty="0" err="1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Karadeniz</a:t>
            </a:r>
            <a:r>
              <a:rPr lang="en-US" sz="1879" b="1" dirty="0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 </a:t>
            </a:r>
            <a:r>
              <a:rPr lang="en-US" sz="1879" b="1" dirty="0" err="1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Kalkınma</a:t>
            </a:r>
            <a:r>
              <a:rPr lang="en-US" sz="1879" b="1" dirty="0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 </a:t>
            </a:r>
            <a:r>
              <a:rPr lang="en-US" sz="1879" b="1" dirty="0" err="1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Ajansı</a:t>
            </a:r>
            <a:endParaRPr lang="en-US" sz="1879" b="1" dirty="0">
              <a:solidFill>
                <a:srgbClr val="235A5B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  <p:sp>
        <p:nvSpPr>
          <p:cNvPr id="13" name="Freeform 13"/>
          <p:cNvSpPr/>
          <p:nvPr/>
        </p:nvSpPr>
        <p:spPr>
          <a:xfrm>
            <a:off x="179467" y="8851400"/>
            <a:ext cx="1131201" cy="857799"/>
          </a:xfrm>
          <a:custGeom>
            <a:avLst/>
            <a:gdLst/>
            <a:ahLst/>
            <a:cxnLst/>
            <a:rect l="l" t="t" r="r" b="b"/>
            <a:pathLst>
              <a:path w="1131201" h="857799">
                <a:moveTo>
                  <a:pt x="0" y="0"/>
                </a:moveTo>
                <a:lnTo>
                  <a:pt x="1131200" y="0"/>
                </a:lnTo>
                <a:lnTo>
                  <a:pt x="1131200" y="857799"/>
                </a:lnTo>
                <a:lnTo>
                  <a:pt x="0" y="85779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4" name="TextBox 78"/>
          <p:cNvSpPr txBox="1"/>
          <p:nvPr/>
        </p:nvSpPr>
        <p:spPr>
          <a:xfrm>
            <a:off x="12326890" y="9411166"/>
            <a:ext cx="4895288" cy="3718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2913"/>
              </a:lnSpc>
            </a:pPr>
            <a:r>
              <a:rPr lang="en-US" sz="1879" b="1" dirty="0" err="1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Yerel</a:t>
            </a:r>
            <a:r>
              <a:rPr lang="en-US" sz="1879" b="1" dirty="0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 Kalkınma </a:t>
            </a:r>
            <a:r>
              <a:rPr lang="en-US" sz="1879" b="1" dirty="0" err="1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Hamlesi</a:t>
            </a:r>
            <a:r>
              <a:rPr lang="en-US" sz="1879" b="1" dirty="0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 2026 - </a:t>
            </a:r>
            <a:r>
              <a:rPr lang="tr-TR" sz="1879" b="1" dirty="0" smtClean="0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Zonguldak</a:t>
            </a:r>
            <a:endParaRPr lang="en-US" sz="1879" b="1" dirty="0">
              <a:solidFill>
                <a:srgbClr val="235A5B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  <p:sp>
        <p:nvSpPr>
          <p:cNvPr id="18" name="Dikdörtgen 17"/>
          <p:cNvSpPr/>
          <p:nvPr/>
        </p:nvSpPr>
        <p:spPr>
          <a:xfrm>
            <a:off x="304800" y="190500"/>
            <a:ext cx="15925800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r-TR" sz="4800" b="1" spc="167" dirty="0">
                <a:solidFill>
                  <a:srgbClr val="000000"/>
                </a:solidFill>
                <a:latin typeface="TT Norms Bold"/>
                <a:ea typeface="TT Norms Bold"/>
                <a:cs typeface="TT Norms Bold"/>
              </a:rPr>
              <a:t>Teşvik</a:t>
            </a:r>
            <a:r>
              <a:rPr lang="tr-TR" sz="4800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</a:rPr>
              <a:t> Unsurları</a:t>
            </a:r>
            <a:endParaRPr lang="tr-TR" sz="4800" b="1" spc="167" dirty="0">
              <a:solidFill>
                <a:srgbClr val="000000"/>
              </a:solidFill>
              <a:latin typeface="TT Norms Bold"/>
              <a:ea typeface="TT Norms Bold"/>
              <a:cs typeface="TT Norms Bold"/>
            </a:endParaRPr>
          </a:p>
        </p:txBody>
      </p:sp>
    </p:spTree>
    <p:extLst>
      <p:ext uri="{BB962C8B-B14F-4D97-AF65-F5344CB8AC3E}">
        <p14:creationId xmlns:p14="http://schemas.microsoft.com/office/powerpoint/2010/main" val="3865805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5400000">
            <a:off x="17167874" y="2069045"/>
            <a:ext cx="2077648" cy="959467"/>
          </a:xfrm>
          <a:custGeom>
            <a:avLst/>
            <a:gdLst/>
            <a:ahLst/>
            <a:cxnLst/>
            <a:rect l="l" t="t" r="r" b="b"/>
            <a:pathLst>
              <a:path w="2077648" h="959467">
                <a:moveTo>
                  <a:pt x="0" y="0"/>
                </a:moveTo>
                <a:lnTo>
                  <a:pt x="2077648" y="0"/>
                </a:lnTo>
                <a:lnTo>
                  <a:pt x="2077648" y="959467"/>
                </a:lnTo>
                <a:lnTo>
                  <a:pt x="0" y="95946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 r="-59838" b="-615486"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-1023988" y="-657569"/>
            <a:ext cx="1686269" cy="1686269"/>
            <a:chOff x="0" y="0"/>
            <a:chExt cx="812800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ln w="95250" cap="sq">
              <a:solidFill>
                <a:srgbClr val="92BEBF"/>
              </a:solidFill>
              <a:prstDash val="solid"/>
              <a:miter/>
            </a:ln>
          </p:spPr>
        </p:sp>
        <p:sp>
          <p:nvSpPr>
            <p:cNvPr id="6" name="TextBox 6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/>
            </a:p>
          </p:txBody>
        </p:sp>
      </p:grpSp>
      <p:sp>
        <p:nvSpPr>
          <p:cNvPr id="12" name="AutoShape 12"/>
          <p:cNvSpPr/>
          <p:nvPr/>
        </p:nvSpPr>
        <p:spPr>
          <a:xfrm>
            <a:off x="1515899" y="9189812"/>
            <a:ext cx="15256203" cy="0"/>
          </a:xfrm>
          <a:prstGeom prst="line">
            <a:avLst/>
          </a:prstGeom>
          <a:ln w="9525" cap="flat">
            <a:solidFill>
              <a:srgbClr val="235A5B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7" name="Freeform 17"/>
          <p:cNvSpPr/>
          <p:nvPr/>
        </p:nvSpPr>
        <p:spPr>
          <a:xfrm>
            <a:off x="179467" y="8851400"/>
            <a:ext cx="1131201" cy="857799"/>
          </a:xfrm>
          <a:custGeom>
            <a:avLst/>
            <a:gdLst/>
            <a:ahLst/>
            <a:cxnLst/>
            <a:rect l="l" t="t" r="r" b="b"/>
            <a:pathLst>
              <a:path w="1131201" h="857799">
                <a:moveTo>
                  <a:pt x="0" y="0"/>
                </a:moveTo>
                <a:lnTo>
                  <a:pt x="1131200" y="0"/>
                </a:lnTo>
                <a:lnTo>
                  <a:pt x="1131200" y="857799"/>
                </a:lnTo>
                <a:lnTo>
                  <a:pt x="0" y="85779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graphicFrame>
        <p:nvGraphicFramePr>
          <p:cNvPr id="19" name="object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4120718"/>
              </p:ext>
            </p:extLst>
          </p:nvPr>
        </p:nvGraphicFramePr>
        <p:xfrm>
          <a:off x="179467" y="101580"/>
          <a:ext cx="17270333" cy="903868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649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109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137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85911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62156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20000">
                <a:tc gridSpan="4">
                  <a:txBody>
                    <a:bodyPr/>
                    <a:lstStyle/>
                    <a:p>
                      <a:pPr marL="52069"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tr-TR" sz="3600" b="1" dirty="0" smtClean="0">
                          <a:solidFill>
                            <a:srgbClr val="AA323A"/>
                          </a:solidFill>
                          <a:latin typeface="+mn-lt"/>
                          <a:cs typeface="Times New Roman"/>
                        </a:rPr>
                        <a:t>TEŞVİK UNSURLARI</a:t>
                      </a:r>
                      <a:endParaRPr sz="3600" b="1" dirty="0">
                        <a:solidFill>
                          <a:srgbClr val="AA323A"/>
                        </a:solidFill>
                        <a:latin typeface="+mn-lt"/>
                        <a:cs typeface="Times New Roman"/>
                      </a:endParaRPr>
                    </a:p>
                  </a:txBody>
                  <a:tcPr marL="0" marR="0" marT="2794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BEB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lang="tr-TR" sz="3600" b="1" dirty="0" smtClean="0">
                          <a:solidFill>
                            <a:srgbClr val="AA323A"/>
                          </a:solidFill>
                          <a:latin typeface="+mn-lt"/>
                          <a:cs typeface="Wingdings"/>
                        </a:rPr>
                        <a:t>SÜRE | ORAN | ÜST LİMİTLER</a:t>
                      </a:r>
                      <a:endParaRPr sz="3600" b="1" dirty="0">
                        <a:solidFill>
                          <a:srgbClr val="AA323A"/>
                        </a:solidFill>
                        <a:latin typeface="+mn-lt"/>
                        <a:cs typeface="Wingdings"/>
                      </a:endParaRPr>
                    </a:p>
                  </a:txBody>
                  <a:tcPr marL="0" marR="0" marT="24765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BE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9675224"/>
                  </a:ext>
                </a:extLst>
              </a:tr>
              <a:tr h="612000">
                <a:tc gridSpan="4">
                  <a:txBody>
                    <a:bodyPr/>
                    <a:lstStyle/>
                    <a:p>
                      <a:pPr marL="457200" lvl="1" algn="l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sz="2800" b="0" dirty="0">
                          <a:latin typeface="+mn-lt"/>
                          <a:cs typeface="Times New Roman"/>
                        </a:rPr>
                        <a:t>KDV</a:t>
                      </a:r>
                      <a:r>
                        <a:rPr sz="2800" b="0" spc="-50" dirty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sz="2800" b="0" spc="-10" dirty="0">
                          <a:latin typeface="+mn-lt"/>
                          <a:cs typeface="Times New Roman"/>
                        </a:rPr>
                        <a:t>İstisnası</a:t>
                      </a:r>
                      <a:endParaRPr sz="2800" b="0" dirty="0">
                        <a:latin typeface="+mn-lt"/>
                        <a:cs typeface="Times New Roman"/>
                      </a:endParaRPr>
                    </a:p>
                  </a:txBody>
                  <a:tcPr marL="0" marR="0" marT="2794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sz="2800" spc="-50" dirty="0">
                          <a:latin typeface="Wingdings" panose="05000000000000000000" pitchFamily="2" charset="2"/>
                          <a:cs typeface="Wingdings"/>
                        </a:rPr>
                        <a:t></a:t>
                      </a:r>
                      <a:endParaRPr sz="2800" dirty="0">
                        <a:latin typeface="Wingdings" panose="05000000000000000000" pitchFamily="2" charset="2"/>
                        <a:cs typeface="Wingdings"/>
                      </a:endParaRPr>
                    </a:p>
                  </a:txBody>
                  <a:tcPr marL="0" marR="0" marT="24765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2000">
                <a:tc gridSpan="4">
                  <a:txBody>
                    <a:bodyPr/>
                    <a:lstStyle/>
                    <a:p>
                      <a:pPr marL="457200" lvl="1" algn="l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sz="2800" b="0" dirty="0">
                          <a:latin typeface="+mn-lt"/>
                          <a:cs typeface="Times New Roman"/>
                        </a:rPr>
                        <a:t>Gümrük</a:t>
                      </a:r>
                      <a:r>
                        <a:rPr sz="2800" b="0" spc="-60" dirty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sz="2800" b="0" spc="-20" dirty="0">
                          <a:latin typeface="+mn-lt"/>
                          <a:cs typeface="Times New Roman"/>
                        </a:rPr>
                        <a:t>Vergisi</a:t>
                      </a:r>
                      <a:r>
                        <a:rPr sz="2800" b="0" spc="-65" dirty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sz="2800" b="0" spc="-10" dirty="0">
                          <a:latin typeface="+mn-lt"/>
                          <a:cs typeface="Times New Roman"/>
                        </a:rPr>
                        <a:t>Muafiyeti</a:t>
                      </a:r>
                      <a:endParaRPr sz="2800" b="0" dirty="0">
                        <a:latin typeface="+mn-lt"/>
                        <a:cs typeface="Times New Roman"/>
                      </a:endParaRPr>
                    </a:p>
                  </a:txBody>
                  <a:tcPr marL="0" marR="0" marT="1143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sz="2800" spc="-50" dirty="0">
                          <a:latin typeface="Wingdings" panose="05000000000000000000" pitchFamily="2" charset="2"/>
                          <a:cs typeface="Wingdings"/>
                        </a:rPr>
                        <a:t></a:t>
                      </a:r>
                      <a:endParaRPr sz="2800" dirty="0">
                        <a:latin typeface="Wingdings" panose="05000000000000000000" pitchFamily="2" charset="2"/>
                        <a:cs typeface="Wingdings"/>
                      </a:endParaRPr>
                    </a:p>
                  </a:txBody>
                  <a:tcPr marL="0" marR="0" marT="889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4000">
                <a:tc rowSpan="2" gridSpan="3">
                  <a:txBody>
                    <a:bodyPr/>
                    <a:lstStyle/>
                    <a:p>
                      <a:pPr marL="457200" lvl="1" algn="l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tr-TR" sz="2800" b="0" spc="-20" noProof="0" dirty="0" smtClean="0">
                          <a:latin typeface="+mn-lt"/>
                          <a:cs typeface="Times New Roman"/>
                        </a:rPr>
                        <a:t>Vergi</a:t>
                      </a:r>
                      <a:r>
                        <a:rPr sz="2800" b="0" spc="-65" dirty="0" smtClean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sz="2800" b="0" spc="-10" dirty="0">
                          <a:latin typeface="+mn-lt"/>
                          <a:cs typeface="Times New Roman"/>
                        </a:rPr>
                        <a:t>İndirimi</a:t>
                      </a:r>
                      <a:endParaRPr sz="2800" b="0" dirty="0">
                        <a:latin typeface="+mn-lt"/>
                        <a:cs typeface="Times New Roman"/>
                      </a:endParaRPr>
                    </a:p>
                  </a:txBody>
                  <a:tcPr marL="0" marR="0" marT="43815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2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57200" lvl="1" algn="l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sz="2800" b="0" spc="-25" dirty="0">
                          <a:latin typeface="+mn-lt"/>
                          <a:cs typeface="Times New Roman"/>
                        </a:rPr>
                        <a:t>Yatırıma</a:t>
                      </a:r>
                      <a:r>
                        <a:rPr sz="2800" b="0" spc="-20" dirty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sz="2800" b="0" dirty="0">
                          <a:latin typeface="+mn-lt"/>
                          <a:cs typeface="Times New Roman"/>
                        </a:rPr>
                        <a:t>Katkı</a:t>
                      </a:r>
                      <a:r>
                        <a:rPr sz="2800" b="0" spc="-25" dirty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sz="2800" b="0" dirty="0">
                          <a:latin typeface="+mn-lt"/>
                          <a:cs typeface="Times New Roman"/>
                        </a:rPr>
                        <a:t>Oranı</a:t>
                      </a:r>
                      <a:r>
                        <a:rPr sz="2800" b="0" spc="-45" dirty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sz="2800" b="0" spc="-25" dirty="0">
                          <a:latin typeface="+mn-lt"/>
                          <a:cs typeface="Times New Roman"/>
                        </a:rPr>
                        <a:t>(%)</a:t>
                      </a:r>
                      <a:endParaRPr sz="2800" b="0" dirty="0">
                        <a:latin typeface="+mn-lt"/>
                        <a:cs typeface="Times New Roman"/>
                      </a:endParaRPr>
                    </a:p>
                  </a:txBody>
                  <a:tcPr marL="0" marR="0" marT="69215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sz="2800" b="1" spc="-25" dirty="0">
                          <a:latin typeface="+mn-lt"/>
                          <a:cs typeface="Poppins" panose="00000500000000000000" pitchFamily="2" charset="-94"/>
                        </a:rPr>
                        <a:t>50</a:t>
                      </a:r>
                      <a:endParaRPr sz="2800" b="1" dirty="0">
                        <a:latin typeface="+mn-lt"/>
                        <a:cs typeface="Poppins" panose="00000500000000000000" pitchFamily="2" charset="-94"/>
                      </a:endParaRPr>
                    </a:p>
                  </a:txBody>
                  <a:tcPr marL="0" marR="0" marT="66675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84000">
                <a:tc gridSpan="3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438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57200" lvl="1" algn="l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sz="2800" b="0" spc="-20" dirty="0">
                          <a:latin typeface="+mn-lt"/>
                          <a:cs typeface="Times New Roman"/>
                        </a:rPr>
                        <a:t>Vergi</a:t>
                      </a:r>
                      <a:r>
                        <a:rPr sz="2800" b="0" spc="-50" dirty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sz="2800" b="0" dirty="0">
                          <a:latin typeface="+mn-lt"/>
                          <a:cs typeface="Times New Roman"/>
                        </a:rPr>
                        <a:t>İndirim</a:t>
                      </a:r>
                      <a:r>
                        <a:rPr sz="2800" b="0" spc="-40" dirty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sz="2800" b="0" dirty="0">
                          <a:latin typeface="+mn-lt"/>
                          <a:cs typeface="Times New Roman"/>
                        </a:rPr>
                        <a:t>Oranı</a:t>
                      </a:r>
                      <a:r>
                        <a:rPr sz="2800" b="0" spc="-40" dirty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sz="2800" b="0" spc="-25" dirty="0">
                          <a:latin typeface="+mn-lt"/>
                          <a:cs typeface="Times New Roman"/>
                        </a:rPr>
                        <a:t>(%)</a:t>
                      </a:r>
                      <a:endParaRPr sz="2800" b="0" dirty="0">
                        <a:latin typeface="+mn-lt"/>
                        <a:cs typeface="Times New Roman"/>
                      </a:endParaRPr>
                    </a:p>
                  </a:txBody>
                  <a:tcPr marL="0" marR="0" marT="83185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sz="2800" b="1" spc="-25" dirty="0">
                          <a:latin typeface="+mn-lt"/>
                          <a:cs typeface="Poppins" panose="00000500000000000000" pitchFamily="2" charset="-94"/>
                        </a:rPr>
                        <a:t>60</a:t>
                      </a:r>
                      <a:endParaRPr sz="2800" b="1" dirty="0">
                        <a:latin typeface="+mn-lt"/>
                        <a:cs typeface="Poppins" panose="00000500000000000000" pitchFamily="2" charset="-94"/>
                      </a:endParaRPr>
                    </a:p>
                  </a:txBody>
                  <a:tcPr marL="0" marR="0" marT="80645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12000">
                <a:tc gridSpan="4">
                  <a:txBody>
                    <a:bodyPr/>
                    <a:lstStyle/>
                    <a:p>
                      <a:pPr marL="457200" lvl="1" algn="l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tr-TR" sz="2800" b="0" noProof="0" dirty="0" smtClean="0">
                          <a:latin typeface="+mn-lt"/>
                          <a:cs typeface="Times New Roman"/>
                        </a:rPr>
                        <a:t>Sigorta</a:t>
                      </a:r>
                      <a:r>
                        <a:rPr sz="2800" b="0" spc="-65" dirty="0" smtClean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tr-TR" sz="2800" b="0" noProof="0" dirty="0" smtClean="0">
                          <a:latin typeface="+mn-lt"/>
                          <a:cs typeface="Times New Roman"/>
                        </a:rPr>
                        <a:t>Primi</a:t>
                      </a:r>
                      <a:r>
                        <a:rPr sz="2800" b="0" spc="-35" dirty="0" smtClean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tr-TR" sz="2800" b="0" noProof="0" dirty="0" smtClean="0">
                          <a:latin typeface="+mn-lt"/>
                          <a:cs typeface="Times New Roman"/>
                        </a:rPr>
                        <a:t>İşveren</a:t>
                      </a:r>
                      <a:r>
                        <a:rPr lang="tr-TR" sz="2800" b="0" spc="-60" noProof="0" dirty="0" smtClean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tr-TR" sz="2800" b="0" noProof="0" dirty="0" smtClean="0">
                          <a:latin typeface="+mn-lt"/>
                          <a:cs typeface="Times New Roman"/>
                        </a:rPr>
                        <a:t>Hissesi</a:t>
                      </a:r>
                      <a:r>
                        <a:rPr lang="tr-TR" sz="2800" b="0" spc="-45" noProof="0" dirty="0" smtClean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tr-TR" sz="2800" b="0" spc="-10" noProof="0" dirty="0" smtClean="0">
                          <a:latin typeface="+mn-lt"/>
                          <a:cs typeface="Times New Roman"/>
                        </a:rPr>
                        <a:t>Desteği </a:t>
                      </a:r>
                      <a:r>
                        <a:rPr lang="tr-TR" sz="2800" b="0" spc="-10" dirty="0" smtClean="0">
                          <a:latin typeface="+mn-lt"/>
                          <a:cs typeface="Times New Roman"/>
                        </a:rPr>
                        <a:t>(%50</a:t>
                      </a:r>
                      <a:r>
                        <a:rPr lang="tr-TR" sz="2800" b="0" spc="-10" baseline="0" dirty="0" smtClean="0">
                          <a:latin typeface="+mn-lt"/>
                          <a:cs typeface="Times New Roman"/>
                        </a:rPr>
                        <a:t>)</a:t>
                      </a:r>
                      <a:endParaRPr sz="2800" b="0" dirty="0">
                        <a:latin typeface="+mn-lt"/>
                        <a:cs typeface="Times New Roman"/>
                      </a:endParaRPr>
                    </a:p>
                  </a:txBody>
                  <a:tcPr marL="0" marR="0" marT="14605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sz="2800" b="1" dirty="0">
                          <a:latin typeface="+mn-lt"/>
                          <a:cs typeface="Poppins" panose="00000500000000000000" pitchFamily="2" charset="-94"/>
                        </a:rPr>
                        <a:t>8</a:t>
                      </a:r>
                      <a:r>
                        <a:rPr sz="2800" b="1" spc="-70" dirty="0">
                          <a:latin typeface="+mn-lt"/>
                          <a:cs typeface="Poppins" panose="00000500000000000000" pitchFamily="2" charset="-94"/>
                        </a:rPr>
                        <a:t> </a:t>
                      </a:r>
                      <a:r>
                        <a:rPr lang="tr-TR" sz="2800" b="1" spc="-25" noProof="0" dirty="0" smtClean="0">
                          <a:latin typeface="+mn-lt"/>
                          <a:cs typeface="Poppins" panose="00000500000000000000" pitchFamily="2" charset="-94"/>
                        </a:rPr>
                        <a:t>Yıl</a:t>
                      </a:r>
                    </a:p>
                  </a:txBody>
                  <a:tcPr marL="0" marR="0" marT="20955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84000">
                <a:tc rowSpan="3" gridSpan="3">
                  <a:txBody>
                    <a:bodyPr/>
                    <a:lstStyle/>
                    <a:p>
                      <a:pPr marL="457200" lvl="1" algn="l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endParaRPr sz="2800" b="0" dirty="0">
                        <a:latin typeface="+mn-lt"/>
                        <a:cs typeface="Times New Roman"/>
                      </a:endParaRPr>
                    </a:p>
                    <a:p>
                      <a:pPr marL="457200" lvl="1" algn="l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sz="2800" b="0" dirty="0">
                          <a:latin typeface="+mn-lt"/>
                          <a:cs typeface="Times New Roman"/>
                        </a:rPr>
                        <a:t>Faiz</a:t>
                      </a:r>
                      <a:r>
                        <a:rPr sz="2800" b="0" spc="-30" dirty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sz="2800" b="0" dirty="0">
                          <a:latin typeface="+mn-lt"/>
                          <a:cs typeface="Times New Roman"/>
                        </a:rPr>
                        <a:t>veya</a:t>
                      </a:r>
                      <a:r>
                        <a:rPr sz="2800" b="0" spc="-35" dirty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sz="2800" b="0" dirty="0">
                          <a:latin typeface="+mn-lt"/>
                          <a:cs typeface="Times New Roman"/>
                        </a:rPr>
                        <a:t>Kâr</a:t>
                      </a:r>
                      <a:r>
                        <a:rPr sz="2800" b="0" spc="-50" dirty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sz="2800" b="0" dirty="0">
                          <a:latin typeface="+mn-lt"/>
                          <a:cs typeface="Times New Roman"/>
                        </a:rPr>
                        <a:t>Payı</a:t>
                      </a:r>
                      <a:r>
                        <a:rPr sz="2800" b="0" spc="-35" dirty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sz="2800" b="0" spc="-10" dirty="0">
                          <a:latin typeface="+mn-lt"/>
                          <a:cs typeface="Times New Roman"/>
                        </a:rPr>
                        <a:t>Desteği</a:t>
                      </a:r>
                      <a:endParaRPr sz="2800" b="0" dirty="0">
                        <a:latin typeface="+mn-lt"/>
                        <a:cs typeface="Times New Roman"/>
                      </a:endParaRPr>
                    </a:p>
                  </a:txBody>
                  <a:tcPr marL="0" marR="0" marT="207645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3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57200" lvl="1" algn="l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tr-TR" sz="2800" b="0" noProof="0" dirty="0" smtClean="0">
                          <a:latin typeface="+mn-lt"/>
                          <a:cs typeface="Times New Roman"/>
                        </a:rPr>
                        <a:t>Destek</a:t>
                      </a:r>
                      <a:r>
                        <a:rPr lang="tr-TR" sz="2800" b="0" spc="-60" noProof="0" dirty="0" smtClean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tr-TR" sz="2800" b="0" spc="-10" noProof="0" dirty="0" smtClean="0">
                          <a:latin typeface="+mn-lt"/>
                          <a:cs typeface="Times New Roman"/>
                        </a:rPr>
                        <a:t>Oranı</a:t>
                      </a:r>
                      <a:endParaRPr lang="tr-TR" sz="2800" b="0" noProof="0" dirty="0">
                        <a:latin typeface="+mn-lt"/>
                        <a:cs typeface="Times New Roman"/>
                      </a:endParaRPr>
                    </a:p>
                  </a:txBody>
                  <a:tcPr marL="0" marR="0" marT="29844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tr-TR" sz="2800" b="1" spc="-25" dirty="0" smtClean="0">
                          <a:latin typeface="+mn-lt"/>
                          <a:cs typeface="Poppins" panose="00000500000000000000" pitchFamily="2" charset="-94"/>
                        </a:rPr>
                        <a:t>%40* </a:t>
                      </a:r>
                      <a:r>
                        <a:rPr lang="tr-TR" sz="2800" b="0" i="1" spc="-25" dirty="0" smtClean="0">
                          <a:latin typeface="+mn-lt"/>
                          <a:cs typeface="Poppins" panose="00000500000000000000" pitchFamily="2" charset="-94"/>
                        </a:rPr>
                        <a:t>(20 puanı geçmemek</a:t>
                      </a:r>
                      <a:r>
                        <a:rPr lang="tr-TR" sz="2800" b="0" i="1" spc="-25" baseline="0" dirty="0" smtClean="0">
                          <a:latin typeface="+mn-lt"/>
                          <a:cs typeface="Poppins" panose="00000500000000000000" pitchFamily="2" charset="-94"/>
                        </a:rPr>
                        <a:t> üzere)</a:t>
                      </a:r>
                      <a:endParaRPr sz="2800" b="1" dirty="0">
                        <a:latin typeface="+mn-lt"/>
                        <a:cs typeface="Poppins" panose="00000500000000000000" pitchFamily="2" charset="-94"/>
                      </a:endParaRPr>
                    </a:p>
                  </a:txBody>
                  <a:tcPr marL="0" marR="0" marT="26669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84000">
                <a:tc gridSpan="3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2076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57200" lvl="1" algn="l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sz="2800" b="0" dirty="0">
                          <a:latin typeface="+mn-lt"/>
                          <a:cs typeface="Times New Roman"/>
                        </a:rPr>
                        <a:t>Azami</a:t>
                      </a:r>
                      <a:r>
                        <a:rPr sz="2800" b="0" spc="-50" dirty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sz="2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/>
                        </a:rPr>
                        <a:t>Destek</a:t>
                      </a:r>
                      <a:r>
                        <a:rPr sz="2800" b="0" spc="-90" dirty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sz="2800" b="0" spc="-10" dirty="0">
                          <a:latin typeface="+mn-lt"/>
                          <a:cs typeface="Times New Roman"/>
                        </a:rPr>
                        <a:t>Tutarı</a:t>
                      </a:r>
                      <a:endParaRPr sz="2800" b="0" dirty="0">
                        <a:latin typeface="+mn-lt"/>
                        <a:cs typeface="Times New Roman"/>
                      </a:endParaRPr>
                    </a:p>
                  </a:txBody>
                  <a:tcPr marL="0" marR="0" marT="9779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tr-TR" sz="2800" b="1" dirty="0" smtClean="0">
                          <a:latin typeface="+mn-lt"/>
                          <a:cs typeface="Poppins" panose="00000500000000000000" pitchFamily="2" charset="-94"/>
                        </a:rPr>
                        <a:t>301</a:t>
                      </a:r>
                      <a:r>
                        <a:rPr sz="2800" b="1" spc="-35" dirty="0" smtClean="0">
                          <a:latin typeface="+mn-lt"/>
                          <a:cs typeface="Poppins" panose="00000500000000000000" pitchFamily="2" charset="-94"/>
                        </a:rPr>
                        <a:t> </a:t>
                      </a:r>
                      <a:r>
                        <a:rPr sz="2800" b="1" dirty="0">
                          <a:latin typeface="+mn-lt"/>
                          <a:cs typeface="Poppins" panose="00000500000000000000" pitchFamily="2" charset="-94"/>
                        </a:rPr>
                        <a:t>m</a:t>
                      </a:r>
                      <a:r>
                        <a:rPr sz="2800" b="1" spc="-35" dirty="0">
                          <a:latin typeface="+mn-lt"/>
                          <a:cs typeface="Poppins" panose="00000500000000000000" pitchFamily="2" charset="-94"/>
                        </a:rPr>
                        <a:t> </a:t>
                      </a:r>
                      <a:r>
                        <a:rPr sz="2800" b="1" spc="-25" dirty="0">
                          <a:latin typeface="+mn-lt"/>
                          <a:cs typeface="Poppins" panose="00000500000000000000" pitchFamily="2" charset="-94"/>
                        </a:rPr>
                        <a:t>TL</a:t>
                      </a:r>
                      <a:endParaRPr sz="2800" b="1" dirty="0">
                        <a:latin typeface="+mn-lt"/>
                        <a:cs typeface="Poppins" panose="00000500000000000000" pitchFamily="2" charset="-94"/>
                      </a:endParaRPr>
                    </a:p>
                  </a:txBody>
                  <a:tcPr marL="0" marR="0" marT="9525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0">
                <a:tc gridSpan="3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2076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3">
                  <a:txBody>
                    <a:bodyPr/>
                    <a:lstStyle/>
                    <a:p>
                      <a:pPr marL="457200" lvl="1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sz="2800" b="0" dirty="0">
                          <a:latin typeface="+mn-lt"/>
                          <a:cs typeface="Times New Roman"/>
                        </a:rPr>
                        <a:t>Azami</a:t>
                      </a:r>
                      <a:r>
                        <a:rPr sz="2800" b="0" spc="-45" dirty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sz="2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/>
                        </a:rPr>
                        <a:t>Destek</a:t>
                      </a:r>
                      <a:r>
                        <a:rPr sz="2800" b="0" spc="-65" dirty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sz="2800" b="0" spc="-10" dirty="0">
                          <a:latin typeface="+mn-lt"/>
                          <a:cs typeface="Times New Roman"/>
                        </a:rPr>
                        <a:t>Oranı</a:t>
                      </a:r>
                      <a:endParaRPr sz="2800" b="0" dirty="0">
                        <a:latin typeface="+mn-lt"/>
                        <a:cs typeface="Times New Roman"/>
                      </a:endParaRPr>
                    </a:p>
                  </a:txBody>
                  <a:tcPr marL="0" marR="0" marT="64769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tr-TR" sz="2800" b="1" spc="-20" dirty="0" smtClean="0">
                          <a:latin typeface="+mn-lt"/>
                          <a:cs typeface="Poppins" panose="00000500000000000000" pitchFamily="2" charset="-94"/>
                        </a:rPr>
                        <a:t>Yatırımın </a:t>
                      </a:r>
                      <a:r>
                        <a:rPr sz="2800" b="1" spc="-10" dirty="0" smtClean="0">
                          <a:latin typeface="+mn-lt"/>
                          <a:cs typeface="Poppins" panose="00000500000000000000" pitchFamily="2" charset="-94"/>
                        </a:rPr>
                        <a:t>%20</a:t>
                      </a:r>
                      <a:endParaRPr sz="2800" b="1" dirty="0">
                        <a:latin typeface="+mn-lt"/>
                        <a:cs typeface="Poppins" panose="00000500000000000000" pitchFamily="2" charset="-94"/>
                      </a:endParaRPr>
                    </a:p>
                  </a:txBody>
                  <a:tcPr marL="0" marR="0" marT="61594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2800" b="0" dirty="0">
                        <a:latin typeface="+mn-lt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lvl="1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tr-TR" sz="2800" b="0" spc="-20" dirty="0">
                          <a:latin typeface="+mn-lt"/>
                          <a:cs typeface="Calibri"/>
                        </a:rPr>
                        <a:t>YA DA</a:t>
                      </a:r>
                      <a:endParaRPr sz="2800" b="0" dirty="0">
                        <a:latin typeface="+mn-lt"/>
                        <a:cs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endParaRPr sz="2800" b="0" dirty="0">
                        <a:latin typeface="+mn-lt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476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159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000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2800" b="0" dirty="0">
                        <a:latin typeface="+mn-lt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93980">
                        <a:lnSpc>
                          <a:spcPts val="745"/>
                        </a:lnSpc>
                      </a:pPr>
                      <a:endParaRPr sz="1800" b="0" dirty="0">
                        <a:latin typeface="+mj-lt"/>
                        <a:cs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B54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B54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B54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B54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 b="0" dirty="0">
                        <a:latin typeface="+mj-lt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B54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B54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B54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731520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endParaRPr sz="1800" b="0" dirty="0">
                        <a:latin typeface="+mj-lt"/>
                        <a:cs typeface="Times New Roman"/>
                      </a:endParaRPr>
                    </a:p>
                  </a:txBody>
                  <a:tcPr marL="0" marR="0" marT="26034" marB="0" anchor="ctr">
                    <a:lnL w="12700" cap="flat" cmpd="sng" algn="ctr">
                      <a:solidFill>
                        <a:srgbClr val="0B54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B54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B54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B54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80"/>
                        </a:spcBef>
                      </a:pPr>
                      <a:endParaRPr sz="1800" b="1" dirty="0">
                        <a:latin typeface="Poppins" panose="00000500000000000000" pitchFamily="2" charset="-94"/>
                        <a:cs typeface="Poppins" panose="00000500000000000000" pitchFamily="2" charset="-94"/>
                      </a:endParaRPr>
                    </a:p>
                  </a:txBody>
                  <a:tcPr marL="0" marR="0" marT="22860" marB="0" anchor="ctr">
                    <a:lnL w="12700" cap="flat" cmpd="sng" algn="ctr">
                      <a:solidFill>
                        <a:srgbClr val="0B54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B54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B54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B54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>
                        <a:spcBef>
                          <a:spcPts val="0"/>
                        </a:spcBef>
                      </a:pPr>
                      <a:endParaRPr lang="tr-TR" sz="2800" dirty="0"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457200" lvl="1" algn="l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sz="2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/>
                        </a:rPr>
                        <a:t>Destek</a:t>
                      </a:r>
                      <a:r>
                        <a:rPr sz="2800" b="0" spc="-60" dirty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sz="2800" b="0" spc="-10" dirty="0">
                          <a:latin typeface="+mn-lt"/>
                          <a:cs typeface="Times New Roman"/>
                        </a:rPr>
                        <a:t>Oranı</a:t>
                      </a:r>
                      <a:endParaRPr sz="2800" b="0" dirty="0">
                        <a:latin typeface="+mn-lt"/>
                        <a:cs typeface="Times New Roman"/>
                      </a:endParaRPr>
                    </a:p>
                  </a:txBody>
                  <a:tcPr marL="0" marR="0" marT="26034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sz="2800" b="1" spc="-25" dirty="0">
                          <a:latin typeface="+mn-lt"/>
                          <a:cs typeface="Poppins" panose="00000500000000000000" pitchFamily="2" charset="-94"/>
                        </a:rPr>
                        <a:t>%25</a:t>
                      </a:r>
                      <a:endParaRPr sz="2800" b="1" dirty="0">
                        <a:latin typeface="+mn-lt"/>
                        <a:cs typeface="Poppins" panose="00000500000000000000" pitchFamily="2" charset="-94"/>
                      </a:endParaRPr>
                    </a:p>
                  </a:txBody>
                  <a:tcPr marL="0" marR="0" marT="2286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96761162"/>
                  </a:ext>
                </a:extLst>
              </a:tr>
              <a:tr h="0">
                <a:tc rowSpan="3" gridSpan="3">
                  <a:txBody>
                    <a:bodyPr/>
                    <a:lstStyle/>
                    <a:p>
                      <a:pPr marL="457200" lvl="1" algn="l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sz="2800" b="0" dirty="0">
                          <a:latin typeface="+mn-lt"/>
                          <a:cs typeface="Times New Roman"/>
                        </a:rPr>
                        <a:t>Makine</a:t>
                      </a:r>
                      <a:r>
                        <a:rPr sz="2800" b="0" spc="-45" dirty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sz="2800" b="0" spc="-10" dirty="0">
                          <a:latin typeface="+mn-lt"/>
                          <a:cs typeface="Times New Roman"/>
                        </a:rPr>
                        <a:t>Desteği</a:t>
                      </a:r>
                      <a:endParaRPr sz="2800" b="0" dirty="0">
                        <a:latin typeface="+mn-lt"/>
                        <a:cs typeface="Times New Roman"/>
                      </a:endParaRPr>
                    </a:p>
                  </a:txBody>
                  <a:tcPr marL="0" marR="0" marT="212090" marB="0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3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2603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228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684000">
                <a:tc gridSpan="3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2120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57200" lvl="1" algn="l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sz="2800" b="0" dirty="0">
                          <a:latin typeface="+mn-lt"/>
                          <a:cs typeface="Times New Roman"/>
                        </a:rPr>
                        <a:t>Azami</a:t>
                      </a:r>
                      <a:r>
                        <a:rPr sz="2800" b="0" spc="-50" dirty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sz="2800" b="0" dirty="0">
                          <a:latin typeface="+mn-lt"/>
                          <a:cs typeface="Times New Roman"/>
                        </a:rPr>
                        <a:t>Destek</a:t>
                      </a:r>
                      <a:r>
                        <a:rPr sz="2800" b="0" spc="-90" dirty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sz="2800" b="0" spc="-10" dirty="0">
                          <a:latin typeface="+mn-lt"/>
                          <a:cs typeface="Times New Roman"/>
                        </a:rPr>
                        <a:t>Tutarı</a:t>
                      </a:r>
                      <a:endParaRPr sz="2800" b="0" dirty="0">
                        <a:latin typeface="+mn-lt"/>
                        <a:cs typeface="Times New Roman"/>
                      </a:endParaRPr>
                    </a:p>
                  </a:txBody>
                  <a:tcPr marL="0" marR="0" marT="8001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tr-TR" sz="2800" b="1" dirty="0" smtClean="0">
                          <a:latin typeface="+mn-lt"/>
                          <a:cs typeface="Poppins" panose="00000500000000000000" pitchFamily="2" charset="-94"/>
                        </a:rPr>
                        <a:t>301</a:t>
                      </a:r>
                      <a:r>
                        <a:rPr sz="2800" b="1" spc="-35" dirty="0" smtClean="0">
                          <a:latin typeface="+mn-lt"/>
                          <a:cs typeface="Poppins" panose="00000500000000000000" pitchFamily="2" charset="-94"/>
                        </a:rPr>
                        <a:t> </a:t>
                      </a:r>
                      <a:r>
                        <a:rPr sz="2800" b="1" dirty="0">
                          <a:latin typeface="+mn-lt"/>
                          <a:cs typeface="Poppins" panose="00000500000000000000" pitchFamily="2" charset="-94"/>
                        </a:rPr>
                        <a:t>m</a:t>
                      </a:r>
                      <a:r>
                        <a:rPr sz="2800" b="1" spc="-40" dirty="0">
                          <a:latin typeface="+mn-lt"/>
                          <a:cs typeface="Poppins" panose="00000500000000000000" pitchFamily="2" charset="-94"/>
                        </a:rPr>
                        <a:t> </a:t>
                      </a:r>
                      <a:r>
                        <a:rPr sz="2800" b="1" spc="-25" dirty="0">
                          <a:latin typeface="+mn-lt"/>
                          <a:cs typeface="Poppins" panose="00000500000000000000" pitchFamily="2" charset="-94"/>
                        </a:rPr>
                        <a:t>TL</a:t>
                      </a:r>
                      <a:endParaRPr sz="2800" b="1" dirty="0">
                        <a:latin typeface="+mn-lt"/>
                        <a:cs typeface="Poppins" panose="00000500000000000000" pitchFamily="2" charset="-94"/>
                      </a:endParaRPr>
                    </a:p>
                  </a:txBody>
                  <a:tcPr marL="0" marR="0" marT="76835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684000">
                <a:tc gridSpan="3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2120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57200" lvl="1" algn="l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sz="2800" b="0" dirty="0">
                          <a:latin typeface="+mn-lt"/>
                          <a:cs typeface="Times New Roman"/>
                        </a:rPr>
                        <a:t>Azami</a:t>
                      </a:r>
                      <a:r>
                        <a:rPr sz="2800" b="0" spc="-45" dirty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sz="2800" b="0" dirty="0">
                          <a:latin typeface="+mn-lt"/>
                          <a:cs typeface="Times New Roman"/>
                        </a:rPr>
                        <a:t>Destek</a:t>
                      </a:r>
                      <a:r>
                        <a:rPr sz="2800" b="0" spc="-65" dirty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sz="2800" b="0" spc="-10" dirty="0">
                          <a:latin typeface="+mn-lt"/>
                          <a:cs typeface="Times New Roman"/>
                        </a:rPr>
                        <a:t>Oranı</a:t>
                      </a:r>
                      <a:endParaRPr sz="2800" b="0" dirty="0">
                        <a:latin typeface="+mn-lt"/>
                        <a:cs typeface="Times New Roman"/>
                      </a:endParaRPr>
                    </a:p>
                  </a:txBody>
                  <a:tcPr marL="0" marR="0" marT="10795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sz="2800" b="1" spc="-20" dirty="0">
                          <a:latin typeface="+mn-lt"/>
                          <a:cs typeface="Poppins" panose="00000500000000000000" pitchFamily="2" charset="-94"/>
                        </a:rPr>
                        <a:t>Yatırımın</a:t>
                      </a:r>
                      <a:r>
                        <a:rPr sz="2800" b="1" spc="-55" dirty="0">
                          <a:latin typeface="+mn-lt"/>
                          <a:cs typeface="Poppins" panose="00000500000000000000" pitchFamily="2" charset="-94"/>
                        </a:rPr>
                        <a:t> </a:t>
                      </a:r>
                      <a:r>
                        <a:rPr sz="2800" b="1" spc="-10" dirty="0">
                          <a:latin typeface="+mn-lt"/>
                          <a:cs typeface="Poppins" panose="00000500000000000000" pitchFamily="2" charset="-94"/>
                        </a:rPr>
                        <a:t>%15'i</a:t>
                      </a:r>
                      <a:endParaRPr sz="2800" b="1" dirty="0">
                        <a:latin typeface="+mn-lt"/>
                        <a:cs typeface="Poppins" panose="00000500000000000000" pitchFamily="2" charset="-94"/>
                      </a:endParaRPr>
                    </a:p>
                  </a:txBody>
                  <a:tcPr marL="0" marR="0" marT="762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612000">
                <a:tc gridSpan="4"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sz="2800" b="0" spc="-30" dirty="0">
                          <a:latin typeface="+mn-lt"/>
                          <a:cs typeface="Times New Roman"/>
                        </a:rPr>
                        <a:t>Yatırım</a:t>
                      </a:r>
                      <a:r>
                        <a:rPr sz="2800" b="0" spc="-45" dirty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sz="2800" b="0" spc="-50" dirty="0">
                          <a:latin typeface="+mn-lt"/>
                          <a:cs typeface="Times New Roman"/>
                        </a:rPr>
                        <a:t>Yeri</a:t>
                      </a:r>
                      <a:r>
                        <a:rPr sz="2800" b="0" spc="-30" dirty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sz="2800" b="0" spc="-10" dirty="0">
                          <a:latin typeface="+mn-lt"/>
                          <a:cs typeface="Times New Roman"/>
                        </a:rPr>
                        <a:t>Tahsisi</a:t>
                      </a:r>
                      <a:endParaRPr sz="2800" b="0" dirty="0">
                        <a:latin typeface="+mn-lt"/>
                        <a:cs typeface="Times New Roman"/>
                      </a:endParaRPr>
                    </a:p>
                  </a:txBody>
                  <a:tcPr marL="0" marR="0" marT="1270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sz="2800" kern="1200" spc="-50" dirty="0">
                          <a:solidFill>
                            <a:schemeClr val="tx1"/>
                          </a:solidFill>
                          <a:latin typeface="Wingdings" panose="05000000000000000000" pitchFamily="2" charset="2"/>
                          <a:ea typeface="+mn-ea"/>
                          <a:cs typeface="Wingdings"/>
                        </a:rPr>
                        <a:t></a:t>
                      </a:r>
                    </a:p>
                  </a:txBody>
                  <a:tcPr marL="0" marR="0" marT="9525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549587">
                <a:tc gridSpan="5">
                  <a:txBody>
                    <a:bodyPr/>
                    <a:lstStyle/>
                    <a:p>
                      <a:pPr>
                        <a:lnSpc>
                          <a:spcPts val="1555"/>
                        </a:lnSpc>
                      </a:pPr>
                      <a:r>
                        <a:rPr sz="2000" b="1" dirty="0">
                          <a:latin typeface="+mn-lt"/>
                          <a:cs typeface="Calibri"/>
                        </a:rPr>
                        <a:t>*</a:t>
                      </a:r>
                      <a:r>
                        <a:rPr sz="2000" b="1" spc="-35" dirty="0">
                          <a:latin typeface="+mn-lt"/>
                          <a:cs typeface="Calibri"/>
                        </a:rPr>
                        <a:t> </a:t>
                      </a:r>
                      <a:r>
                        <a:rPr sz="2000" b="1" dirty="0">
                          <a:latin typeface="+mn-lt"/>
                          <a:cs typeface="Calibri"/>
                        </a:rPr>
                        <a:t>Kredi</a:t>
                      </a:r>
                      <a:r>
                        <a:rPr sz="2000" b="1" spc="-35" dirty="0">
                          <a:latin typeface="+mn-lt"/>
                          <a:cs typeface="Calibri"/>
                        </a:rPr>
                        <a:t> </a:t>
                      </a:r>
                      <a:r>
                        <a:rPr sz="2000" b="1" dirty="0">
                          <a:latin typeface="+mn-lt"/>
                          <a:cs typeface="Calibri"/>
                        </a:rPr>
                        <a:t>kullanım</a:t>
                      </a:r>
                      <a:r>
                        <a:rPr sz="2000" b="1" spc="-35" dirty="0">
                          <a:latin typeface="+mn-lt"/>
                          <a:cs typeface="Calibri"/>
                        </a:rPr>
                        <a:t> </a:t>
                      </a:r>
                      <a:r>
                        <a:rPr sz="2000" b="1" spc="-10" dirty="0">
                          <a:latin typeface="+mn-lt"/>
                          <a:cs typeface="Calibri"/>
                        </a:rPr>
                        <a:t>tarihinde</a:t>
                      </a:r>
                      <a:r>
                        <a:rPr sz="2000" b="1" spc="-60" dirty="0">
                          <a:latin typeface="+mn-lt"/>
                          <a:cs typeface="Calibri"/>
                        </a:rPr>
                        <a:t> </a:t>
                      </a:r>
                      <a:r>
                        <a:rPr sz="2000" b="1" dirty="0">
                          <a:latin typeface="+mn-lt"/>
                          <a:cs typeface="Calibri"/>
                        </a:rPr>
                        <a:t>geçerli</a:t>
                      </a:r>
                      <a:r>
                        <a:rPr sz="2000" b="1" spc="-25" dirty="0">
                          <a:latin typeface="+mn-lt"/>
                          <a:cs typeface="Calibri"/>
                        </a:rPr>
                        <a:t> </a:t>
                      </a:r>
                      <a:r>
                        <a:rPr sz="2000" b="1" dirty="0">
                          <a:latin typeface="+mn-lt"/>
                          <a:cs typeface="Calibri"/>
                        </a:rPr>
                        <a:t>olan</a:t>
                      </a:r>
                      <a:r>
                        <a:rPr sz="2000" b="1" spc="-40" dirty="0">
                          <a:latin typeface="+mn-lt"/>
                          <a:cs typeface="Calibri"/>
                        </a:rPr>
                        <a:t> </a:t>
                      </a:r>
                      <a:r>
                        <a:rPr sz="2000" b="1" spc="-10" dirty="0">
                          <a:latin typeface="+mn-lt"/>
                          <a:cs typeface="Calibri"/>
                        </a:rPr>
                        <a:t>TCMB’nin</a:t>
                      </a:r>
                      <a:r>
                        <a:rPr sz="2000" b="1" spc="-30" dirty="0">
                          <a:latin typeface="+mn-lt"/>
                          <a:cs typeface="Calibri"/>
                        </a:rPr>
                        <a:t> </a:t>
                      </a:r>
                      <a:r>
                        <a:rPr sz="2000" b="1" dirty="0">
                          <a:latin typeface="+mn-lt"/>
                          <a:cs typeface="Calibri"/>
                        </a:rPr>
                        <a:t>bir</a:t>
                      </a:r>
                      <a:r>
                        <a:rPr sz="2000" b="1" spc="-25" dirty="0">
                          <a:latin typeface="+mn-lt"/>
                          <a:cs typeface="Calibri"/>
                        </a:rPr>
                        <a:t> </a:t>
                      </a:r>
                      <a:r>
                        <a:rPr sz="2000" b="1" dirty="0">
                          <a:latin typeface="+mn-lt"/>
                          <a:cs typeface="Calibri"/>
                        </a:rPr>
                        <a:t>hafta</a:t>
                      </a:r>
                      <a:r>
                        <a:rPr sz="2000" b="1" spc="-50" dirty="0">
                          <a:latin typeface="+mn-lt"/>
                          <a:cs typeface="Calibri"/>
                        </a:rPr>
                        <a:t> </a:t>
                      </a:r>
                      <a:r>
                        <a:rPr sz="2000" b="1" dirty="0">
                          <a:latin typeface="+mn-lt"/>
                          <a:cs typeface="Calibri"/>
                        </a:rPr>
                        <a:t>vadeli</a:t>
                      </a:r>
                      <a:r>
                        <a:rPr sz="2000" b="1" spc="-30" dirty="0">
                          <a:latin typeface="+mn-lt"/>
                          <a:cs typeface="Calibri"/>
                        </a:rPr>
                        <a:t> </a:t>
                      </a:r>
                      <a:r>
                        <a:rPr sz="2000" b="1" dirty="0">
                          <a:latin typeface="+mn-lt"/>
                          <a:cs typeface="Calibri"/>
                        </a:rPr>
                        <a:t>repo</a:t>
                      </a:r>
                      <a:r>
                        <a:rPr sz="2000" b="1" spc="-40" dirty="0">
                          <a:latin typeface="+mn-lt"/>
                          <a:cs typeface="Calibri"/>
                        </a:rPr>
                        <a:t> </a:t>
                      </a:r>
                      <a:r>
                        <a:rPr sz="2000" b="1" dirty="0">
                          <a:latin typeface="+mn-lt"/>
                          <a:cs typeface="Calibri"/>
                        </a:rPr>
                        <a:t>ihale</a:t>
                      </a:r>
                      <a:r>
                        <a:rPr sz="2000" b="1" spc="-30" dirty="0">
                          <a:latin typeface="+mn-lt"/>
                          <a:cs typeface="Calibri"/>
                        </a:rPr>
                        <a:t> </a:t>
                      </a:r>
                      <a:r>
                        <a:rPr sz="2000" b="1" dirty="0">
                          <a:latin typeface="+mn-lt"/>
                          <a:cs typeface="Calibri"/>
                        </a:rPr>
                        <a:t>faiz</a:t>
                      </a:r>
                      <a:r>
                        <a:rPr sz="2000" b="1" spc="-30" dirty="0">
                          <a:latin typeface="+mn-lt"/>
                          <a:cs typeface="Calibri"/>
                        </a:rPr>
                        <a:t> </a:t>
                      </a:r>
                      <a:r>
                        <a:rPr sz="2000" b="1" spc="-10" dirty="0">
                          <a:latin typeface="+mn-lt"/>
                          <a:cs typeface="Calibri"/>
                        </a:rPr>
                        <a:t>oranına</a:t>
                      </a:r>
                      <a:r>
                        <a:rPr sz="2000" b="1" spc="-50" dirty="0">
                          <a:latin typeface="+mn-lt"/>
                          <a:cs typeface="Calibri"/>
                        </a:rPr>
                        <a:t> </a:t>
                      </a:r>
                      <a:r>
                        <a:rPr sz="2000" b="1" spc="-10" dirty="0">
                          <a:latin typeface="+mn-lt"/>
                          <a:cs typeface="Calibri"/>
                        </a:rPr>
                        <a:t>uygulanacak</a:t>
                      </a:r>
                      <a:r>
                        <a:rPr sz="2000" b="1" spc="-50" dirty="0">
                          <a:latin typeface="+mn-lt"/>
                          <a:cs typeface="Calibri"/>
                        </a:rPr>
                        <a:t> </a:t>
                      </a:r>
                      <a:r>
                        <a:rPr sz="2000" b="1" dirty="0">
                          <a:latin typeface="+mn-lt"/>
                          <a:cs typeface="Calibri"/>
                        </a:rPr>
                        <a:t>oranı</a:t>
                      </a:r>
                      <a:r>
                        <a:rPr sz="2000" b="1" spc="-25" dirty="0">
                          <a:latin typeface="+mn-lt"/>
                          <a:cs typeface="Calibri"/>
                        </a:rPr>
                        <a:t> </a:t>
                      </a:r>
                      <a:r>
                        <a:rPr sz="2000" b="1" dirty="0">
                          <a:latin typeface="+mn-lt"/>
                          <a:cs typeface="Calibri"/>
                        </a:rPr>
                        <a:t>ifade</a:t>
                      </a:r>
                      <a:r>
                        <a:rPr sz="2000" b="1" spc="-40" dirty="0">
                          <a:latin typeface="+mn-lt"/>
                          <a:cs typeface="Calibri"/>
                        </a:rPr>
                        <a:t> </a:t>
                      </a:r>
                      <a:r>
                        <a:rPr sz="2000" b="1" spc="-10" dirty="0">
                          <a:latin typeface="+mn-lt"/>
                          <a:cs typeface="Calibri"/>
                        </a:rPr>
                        <a:t>eder.</a:t>
                      </a:r>
                      <a:endParaRPr sz="2000" dirty="0">
                        <a:latin typeface="+mn-lt"/>
                        <a:cs typeface="Calibri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20" name="TextBox 78"/>
          <p:cNvSpPr txBox="1"/>
          <p:nvPr/>
        </p:nvSpPr>
        <p:spPr>
          <a:xfrm>
            <a:off x="12326890" y="9411166"/>
            <a:ext cx="4895288" cy="3718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2913"/>
              </a:lnSpc>
            </a:pPr>
            <a:r>
              <a:rPr lang="en-US" sz="1879" b="1" dirty="0" err="1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Yerel</a:t>
            </a:r>
            <a:r>
              <a:rPr lang="en-US" sz="1879" b="1" dirty="0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 Kalkınma </a:t>
            </a:r>
            <a:r>
              <a:rPr lang="en-US" sz="1879" b="1" dirty="0" err="1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Hamlesi</a:t>
            </a:r>
            <a:r>
              <a:rPr lang="en-US" sz="1879" b="1" dirty="0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 2026 - </a:t>
            </a:r>
            <a:r>
              <a:rPr lang="tr-TR" sz="1879" b="1" dirty="0" smtClean="0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Zonguldak</a:t>
            </a:r>
            <a:endParaRPr lang="en-US" sz="1879" b="1" dirty="0">
              <a:solidFill>
                <a:srgbClr val="235A5B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  <p:sp>
        <p:nvSpPr>
          <p:cNvPr id="21" name="TextBox 10"/>
          <p:cNvSpPr txBox="1"/>
          <p:nvPr/>
        </p:nvSpPr>
        <p:spPr>
          <a:xfrm>
            <a:off x="1515899" y="9411166"/>
            <a:ext cx="3582789" cy="3450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913"/>
              </a:lnSpc>
            </a:pPr>
            <a:r>
              <a:rPr lang="en-US" sz="1879" b="1" dirty="0" err="1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Batı</a:t>
            </a:r>
            <a:r>
              <a:rPr lang="en-US" sz="1879" b="1" dirty="0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 </a:t>
            </a:r>
            <a:r>
              <a:rPr lang="en-US" sz="1879" b="1" dirty="0" err="1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Karadeniz</a:t>
            </a:r>
            <a:r>
              <a:rPr lang="en-US" sz="1879" b="1" dirty="0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 </a:t>
            </a:r>
            <a:r>
              <a:rPr lang="en-US" sz="1879" b="1" dirty="0" err="1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Kalkınma</a:t>
            </a:r>
            <a:r>
              <a:rPr lang="en-US" sz="1879" b="1" dirty="0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 </a:t>
            </a:r>
            <a:r>
              <a:rPr lang="en-US" sz="1879" b="1" dirty="0" err="1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Ajansı</a:t>
            </a:r>
            <a:endParaRPr lang="en-US" sz="1879" b="1" dirty="0">
              <a:solidFill>
                <a:srgbClr val="235A5B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</p:spTree>
    <p:extLst>
      <p:ext uri="{BB962C8B-B14F-4D97-AF65-F5344CB8AC3E}">
        <p14:creationId xmlns:p14="http://schemas.microsoft.com/office/powerpoint/2010/main" val="131469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5400000">
            <a:off x="17167874" y="2069045"/>
            <a:ext cx="2077648" cy="959467"/>
          </a:xfrm>
          <a:custGeom>
            <a:avLst/>
            <a:gdLst/>
            <a:ahLst/>
            <a:cxnLst/>
            <a:rect l="l" t="t" r="r" b="b"/>
            <a:pathLst>
              <a:path w="2077648" h="959467">
                <a:moveTo>
                  <a:pt x="0" y="0"/>
                </a:moveTo>
                <a:lnTo>
                  <a:pt x="2077648" y="0"/>
                </a:lnTo>
                <a:lnTo>
                  <a:pt x="2077648" y="959467"/>
                </a:lnTo>
                <a:lnTo>
                  <a:pt x="0" y="95946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 r="-59838" b="-615486"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-1023988" y="-657569"/>
            <a:ext cx="1686269" cy="1686269"/>
            <a:chOff x="0" y="0"/>
            <a:chExt cx="812800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ln w="95250" cap="sq">
              <a:solidFill>
                <a:srgbClr val="92BEBF"/>
              </a:solidFill>
              <a:prstDash val="solid"/>
              <a:miter/>
            </a:ln>
          </p:spPr>
        </p:sp>
        <p:sp>
          <p:nvSpPr>
            <p:cNvPr id="6" name="TextBox 6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/>
            </a:p>
          </p:txBody>
        </p:sp>
      </p:grpSp>
      <p:sp>
        <p:nvSpPr>
          <p:cNvPr id="12" name="AutoShape 12"/>
          <p:cNvSpPr/>
          <p:nvPr/>
        </p:nvSpPr>
        <p:spPr>
          <a:xfrm>
            <a:off x="1515899" y="9189812"/>
            <a:ext cx="15256203" cy="0"/>
          </a:xfrm>
          <a:prstGeom prst="line">
            <a:avLst/>
          </a:prstGeom>
          <a:ln w="9525" cap="flat">
            <a:solidFill>
              <a:srgbClr val="235A5B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7" name="Freeform 17"/>
          <p:cNvSpPr/>
          <p:nvPr/>
        </p:nvSpPr>
        <p:spPr>
          <a:xfrm>
            <a:off x="179467" y="8851400"/>
            <a:ext cx="1131201" cy="857799"/>
          </a:xfrm>
          <a:custGeom>
            <a:avLst/>
            <a:gdLst/>
            <a:ahLst/>
            <a:cxnLst/>
            <a:rect l="l" t="t" r="r" b="b"/>
            <a:pathLst>
              <a:path w="1131201" h="857799">
                <a:moveTo>
                  <a:pt x="0" y="0"/>
                </a:moveTo>
                <a:lnTo>
                  <a:pt x="1131200" y="0"/>
                </a:lnTo>
                <a:lnTo>
                  <a:pt x="1131200" y="857799"/>
                </a:lnTo>
                <a:lnTo>
                  <a:pt x="0" y="85779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graphicFrame>
        <p:nvGraphicFramePr>
          <p:cNvPr id="19" name="object 26"/>
          <p:cNvGraphicFramePr>
            <a:graphicFrameLocks noGrp="1"/>
          </p:cNvGraphicFramePr>
          <p:nvPr>
            <p:extLst/>
          </p:nvPr>
        </p:nvGraphicFramePr>
        <p:xfrm>
          <a:off x="179467" y="3720900"/>
          <a:ext cx="17270334" cy="5004000"/>
        </p:xfrm>
        <a:graphic>
          <a:graphicData uri="http://schemas.openxmlformats.org/drawingml/2006/table">
            <a:tbl>
              <a:tblPr firstRow="1" lastRow="1" bandRow="1">
                <a:tableStyleId>{2D5ABB26-0587-4C30-8999-92F81FD0307C}</a:tableStyleId>
              </a:tblPr>
              <a:tblGrid>
                <a:gridCol w="88883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19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62401">
                  <a:extLst>
                    <a:ext uri="{9D8B030D-6E8A-4147-A177-3AD203B41FA5}">
                      <a16:colId xmlns:a16="http://schemas.microsoft.com/office/drawing/2014/main" val="3617891177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marL="52069"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tr-TR" sz="3600" b="1" dirty="0" smtClean="0">
                          <a:solidFill>
                            <a:srgbClr val="AA323A"/>
                          </a:solidFill>
                          <a:latin typeface="+mn-lt"/>
                          <a:cs typeface="Times New Roman"/>
                        </a:rPr>
                        <a:t>TEŞVİK UNSURLARI</a:t>
                      </a:r>
                      <a:endParaRPr sz="3600" b="1" dirty="0">
                        <a:solidFill>
                          <a:srgbClr val="AA323A"/>
                        </a:solidFill>
                        <a:latin typeface="+mn-lt"/>
                        <a:cs typeface="Times New Roman"/>
                      </a:endParaRPr>
                    </a:p>
                  </a:txBody>
                  <a:tcPr marL="0" marR="0" marT="2794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BEB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lang="tr-TR" sz="3600" b="1" dirty="0" smtClean="0">
                          <a:solidFill>
                            <a:srgbClr val="AA323A"/>
                          </a:solidFill>
                          <a:latin typeface="+mn-lt"/>
                          <a:cs typeface="Wingdings"/>
                        </a:rPr>
                        <a:t>FAİZ /</a:t>
                      </a:r>
                      <a:r>
                        <a:rPr lang="tr-TR" sz="3600" b="1" baseline="0" dirty="0" smtClean="0">
                          <a:solidFill>
                            <a:srgbClr val="AA323A"/>
                          </a:solidFill>
                          <a:latin typeface="+mn-lt"/>
                          <a:cs typeface="Wingdings"/>
                        </a:rPr>
                        <a:t> KAR PAYI</a:t>
                      </a:r>
                      <a:endParaRPr sz="3600" b="1" dirty="0">
                        <a:solidFill>
                          <a:srgbClr val="AA323A"/>
                        </a:solidFill>
                        <a:latin typeface="+mn-lt"/>
                        <a:cs typeface="Wingdings"/>
                      </a:endParaRPr>
                    </a:p>
                  </a:txBody>
                  <a:tcPr marL="0" marR="0" marT="24765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BEB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lang="tr-TR" sz="3600" b="1" dirty="0" smtClean="0">
                          <a:solidFill>
                            <a:srgbClr val="AA323A"/>
                          </a:solidFill>
                          <a:latin typeface="+mn-lt"/>
                          <a:cs typeface="Wingdings"/>
                        </a:rPr>
                        <a:t>MAKİNE</a:t>
                      </a:r>
                      <a:endParaRPr sz="3600" b="1" dirty="0">
                        <a:solidFill>
                          <a:srgbClr val="AA323A"/>
                        </a:solidFill>
                        <a:latin typeface="+mn-lt"/>
                        <a:cs typeface="Wingdings"/>
                      </a:endParaRPr>
                    </a:p>
                  </a:txBody>
                  <a:tcPr marL="0" marR="0" marT="24765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BE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9675224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marL="180000" lvl="1" algn="l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sz="2800" b="0" dirty="0">
                          <a:latin typeface="+mn-lt"/>
                          <a:cs typeface="Times New Roman"/>
                        </a:rPr>
                        <a:t>KDV</a:t>
                      </a:r>
                      <a:r>
                        <a:rPr sz="2800" b="0" spc="-50" dirty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sz="2800" b="0" spc="-10" dirty="0">
                          <a:latin typeface="+mn-lt"/>
                          <a:cs typeface="Times New Roman"/>
                        </a:rPr>
                        <a:t>İstisnası</a:t>
                      </a:r>
                      <a:endParaRPr sz="2800" b="0" dirty="0">
                        <a:latin typeface="+mn-lt"/>
                        <a:cs typeface="Times New Roman"/>
                      </a:endParaRPr>
                    </a:p>
                  </a:txBody>
                  <a:tcPr marL="0" marR="0" marT="2794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000" lvl="1" algn="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tr-TR" sz="2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/>
                        </a:rPr>
                        <a:t>14.000.000 TL</a:t>
                      </a:r>
                      <a:endParaRPr sz="2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Times New Roman"/>
                      </a:endParaRPr>
                    </a:p>
                  </a:txBody>
                  <a:tcPr marL="0" marR="0" marT="24765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000" lvl="1" algn="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tr-TR" sz="2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/>
                        </a:rPr>
                        <a:t>14.000.000 TL</a:t>
                      </a:r>
                      <a:endParaRPr sz="2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Times New Roman"/>
                      </a:endParaRPr>
                    </a:p>
                  </a:txBody>
                  <a:tcPr marL="0" marR="0" marT="24765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marL="180000" lvl="1" algn="l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sz="2800" b="0" dirty="0">
                          <a:latin typeface="+mn-lt"/>
                          <a:cs typeface="Times New Roman"/>
                        </a:rPr>
                        <a:t>Gümrük</a:t>
                      </a:r>
                      <a:r>
                        <a:rPr sz="2800" b="0" spc="-60" dirty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sz="2800" b="0" spc="-20" dirty="0">
                          <a:latin typeface="+mn-lt"/>
                          <a:cs typeface="Times New Roman"/>
                        </a:rPr>
                        <a:t>Vergisi</a:t>
                      </a:r>
                      <a:r>
                        <a:rPr sz="2800" b="0" spc="-65" dirty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sz="2800" b="0" spc="-10" dirty="0">
                          <a:latin typeface="+mn-lt"/>
                          <a:cs typeface="Times New Roman"/>
                        </a:rPr>
                        <a:t>Muafiyeti</a:t>
                      </a:r>
                      <a:endParaRPr sz="2800" b="0" dirty="0">
                        <a:latin typeface="+mn-lt"/>
                        <a:cs typeface="Times New Roman"/>
                      </a:endParaRPr>
                    </a:p>
                  </a:txBody>
                  <a:tcPr marL="0" marR="0" marT="1143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000" lvl="1" algn="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tr-TR" sz="2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/>
                        </a:rPr>
                        <a:t>400.000 TL</a:t>
                      </a:r>
                      <a:endParaRPr sz="2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Times New Roman"/>
                      </a:endParaRPr>
                    </a:p>
                  </a:txBody>
                  <a:tcPr marL="0" marR="0" marT="889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000" lvl="1" algn="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tr-TR" sz="2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/>
                        </a:rPr>
                        <a:t>400.000 TL</a:t>
                      </a:r>
                      <a:endParaRPr sz="2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Times New Roman"/>
                      </a:endParaRPr>
                    </a:p>
                  </a:txBody>
                  <a:tcPr marL="0" marR="0" marT="889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marL="180000" lvl="1" algn="l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tr-TR" sz="2800" b="0" dirty="0" smtClean="0">
                          <a:latin typeface="+mn-lt"/>
                          <a:cs typeface="Times New Roman"/>
                        </a:rPr>
                        <a:t>KV/GV Yatırıma Katkı Tutarı</a:t>
                      </a:r>
                    </a:p>
                  </a:txBody>
                  <a:tcPr marL="0" marR="0" marT="1143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000" lvl="1" algn="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tr-TR" sz="2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/>
                        </a:rPr>
                        <a:t>35.000.000 TL</a:t>
                      </a:r>
                      <a:endParaRPr sz="2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Times New Roman"/>
                      </a:endParaRPr>
                    </a:p>
                  </a:txBody>
                  <a:tcPr marL="0" marR="0" marT="889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000" lvl="1" algn="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tr-TR" sz="2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/>
                        </a:rPr>
                        <a:t>37.500.000 TL</a:t>
                      </a:r>
                      <a:endParaRPr sz="2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Times New Roman"/>
                      </a:endParaRPr>
                    </a:p>
                  </a:txBody>
                  <a:tcPr marL="0" marR="0" marT="889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20051384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marL="180000" lvl="1" algn="l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tr-TR" sz="2800" b="0" dirty="0" smtClean="0">
                          <a:latin typeface="+mn-lt"/>
                          <a:cs typeface="Times New Roman"/>
                        </a:rPr>
                        <a:t>SGK İşveren Hissesi Desteği (50 çalışan)</a:t>
                      </a:r>
                    </a:p>
                  </a:txBody>
                  <a:tcPr marL="0" marR="0" marT="1143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000" lvl="1" algn="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tr-TR" sz="2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/>
                        </a:rPr>
                        <a:t>13.278.072 TL</a:t>
                      </a:r>
                      <a:endParaRPr sz="2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Times New Roman"/>
                      </a:endParaRPr>
                    </a:p>
                  </a:txBody>
                  <a:tcPr marL="0" marR="0" marT="889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000" lvl="1" algn="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tr-TR" sz="2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/>
                        </a:rPr>
                        <a:t>13.278.072 TL</a:t>
                      </a:r>
                      <a:endParaRPr sz="2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Times New Roman"/>
                      </a:endParaRPr>
                    </a:p>
                  </a:txBody>
                  <a:tcPr marL="0" marR="0" marT="889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8657087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marL="180000" lvl="1" algn="l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tr-TR" sz="2800" b="0" dirty="0" smtClean="0">
                          <a:latin typeface="+mn-lt"/>
                          <a:cs typeface="Times New Roman"/>
                        </a:rPr>
                        <a:t>Faiz/Kar Payı Destek (70 milyon TL; 60 ay; %37)</a:t>
                      </a:r>
                    </a:p>
                  </a:txBody>
                  <a:tcPr marL="0" marR="0" marT="1143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000" lvl="1" algn="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tr-TR" sz="2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/>
                        </a:rPr>
                        <a:t>20.000.000 TL</a:t>
                      </a:r>
                      <a:endParaRPr sz="2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Times New Roman"/>
                      </a:endParaRPr>
                    </a:p>
                  </a:txBody>
                  <a:tcPr marL="0" marR="0" marT="889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000" lvl="1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tr-TR" sz="2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/>
                        </a:rPr>
                        <a:t>-</a:t>
                      </a:r>
                      <a:endParaRPr sz="2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Times New Roman"/>
                      </a:endParaRPr>
                    </a:p>
                  </a:txBody>
                  <a:tcPr marL="0" marR="0" marT="889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65589414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marL="18000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800" b="0" dirty="0" smtClean="0">
                          <a:latin typeface="+mn-lt"/>
                          <a:cs typeface="Times New Roman"/>
                        </a:rPr>
                        <a:t>Makine ve Teçhizat Desteği</a:t>
                      </a:r>
                    </a:p>
                  </a:txBody>
                  <a:tcPr marL="0" marR="0" marT="1143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000" lvl="1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tr-TR" sz="2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/>
                        </a:rPr>
                        <a:t>-</a:t>
                      </a:r>
                      <a:endParaRPr sz="2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Times New Roman"/>
                      </a:endParaRPr>
                    </a:p>
                  </a:txBody>
                  <a:tcPr marL="0" marR="0" marT="889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000" lvl="1" algn="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tr-TR" sz="2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/>
                        </a:rPr>
                        <a:t>15.000.000 TL</a:t>
                      </a:r>
                      <a:endParaRPr sz="2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Times New Roman"/>
                      </a:endParaRPr>
                    </a:p>
                  </a:txBody>
                  <a:tcPr marL="0" marR="0" marT="889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89334479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marL="180000" lvl="1" algn="l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tr-TR" sz="2800" b="1" dirty="0" smtClean="0">
                          <a:latin typeface="+mn-lt"/>
                          <a:cs typeface="Times New Roman"/>
                        </a:rPr>
                        <a:t>Toplam</a:t>
                      </a:r>
                      <a:r>
                        <a:rPr lang="tr-TR" sz="2800" b="1" baseline="0" dirty="0" smtClean="0">
                          <a:latin typeface="+mn-lt"/>
                          <a:cs typeface="Times New Roman"/>
                        </a:rPr>
                        <a:t> Teşvik Tutarı </a:t>
                      </a:r>
                      <a:r>
                        <a:rPr lang="tr-TR" sz="2400" b="0" i="1" baseline="0" dirty="0" smtClean="0">
                          <a:latin typeface="+mn-lt"/>
                          <a:cs typeface="Times New Roman"/>
                        </a:rPr>
                        <a:t>(Yıllara sari)</a:t>
                      </a:r>
                      <a:endParaRPr lang="tr-TR" sz="2800" b="0" i="1" dirty="0" smtClean="0">
                        <a:latin typeface="+mn-lt"/>
                        <a:cs typeface="Times New Roman"/>
                      </a:endParaRPr>
                    </a:p>
                  </a:txBody>
                  <a:tcPr marL="0" marR="0" marT="1143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000" lvl="1" algn="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tr-TR" sz="2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/>
                        </a:rPr>
                        <a:t>82.678.072 TL</a:t>
                      </a:r>
                      <a:endParaRPr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Times New Roman"/>
                      </a:endParaRPr>
                    </a:p>
                  </a:txBody>
                  <a:tcPr marL="0" marR="0" marT="889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000" marR="0" lvl="1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/>
                        </a:rPr>
                        <a:t>80.178.072 TL</a:t>
                      </a:r>
                    </a:p>
                  </a:txBody>
                  <a:tcPr marL="0" marR="0" marT="889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95902665"/>
                  </a:ext>
                </a:extLst>
              </a:tr>
            </a:tbl>
          </a:graphicData>
        </a:graphic>
      </p:graphicFrame>
      <p:sp>
        <p:nvSpPr>
          <p:cNvPr id="14" name="Dikdörtgen 13"/>
          <p:cNvSpPr/>
          <p:nvPr/>
        </p:nvSpPr>
        <p:spPr>
          <a:xfrm>
            <a:off x="304800" y="190500"/>
            <a:ext cx="15925800" cy="8252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r-TR" sz="4800" b="1" spc="167" dirty="0" smtClean="0">
                <a:solidFill>
                  <a:srgbClr val="000000"/>
                </a:solidFill>
                <a:latin typeface="TT Norms Bold"/>
                <a:ea typeface="TT Norms Bold"/>
                <a:cs typeface="TT Norms Bold"/>
              </a:rPr>
              <a:t>Örnek Teşvik Hesaplama</a:t>
            </a:r>
            <a:endParaRPr lang="tr-TR" sz="4800" b="1" spc="167" dirty="0">
              <a:solidFill>
                <a:srgbClr val="000000"/>
              </a:solidFill>
              <a:latin typeface="TT Norms Bold"/>
              <a:ea typeface="TT Norms Bold"/>
              <a:cs typeface="TT Norms Bold"/>
            </a:endParaRPr>
          </a:p>
        </p:txBody>
      </p:sp>
      <p:graphicFrame>
        <p:nvGraphicFramePr>
          <p:cNvPr id="16" name="object 26"/>
          <p:cNvGraphicFramePr>
            <a:graphicFrameLocks noGrp="1"/>
          </p:cNvGraphicFramePr>
          <p:nvPr>
            <p:extLst/>
          </p:nvPr>
        </p:nvGraphicFramePr>
        <p:xfrm>
          <a:off x="179467" y="876300"/>
          <a:ext cx="5328000" cy="2772000"/>
        </p:xfrm>
        <a:graphic>
          <a:graphicData uri="http://schemas.openxmlformats.org/drawingml/2006/table">
            <a:tbl>
              <a:tblPr firstRow="1" lastRow="1" bandRow="1">
                <a:tableStyleId>{2D5ABB26-0587-4C30-8999-92F81FD0307C}</a:tableStyleId>
              </a:tblPr>
              <a:tblGrid>
                <a:gridCol w="327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96000">
                <a:tc gridSpan="2">
                  <a:txBody>
                    <a:bodyPr/>
                    <a:lstStyle/>
                    <a:p>
                      <a:pPr marL="180000" algn="l">
                        <a:lnSpc>
                          <a:spcPct val="114000"/>
                        </a:lnSpc>
                        <a:spcBef>
                          <a:spcPts val="0"/>
                        </a:spcBef>
                      </a:pPr>
                      <a:r>
                        <a:rPr lang="tr-TR" sz="2000" b="1" dirty="0" smtClean="0">
                          <a:solidFill>
                            <a:srgbClr val="AA323A"/>
                          </a:solidFill>
                          <a:latin typeface="+mn-lt"/>
                          <a:cs typeface="Times New Roman"/>
                        </a:rPr>
                        <a:t>SABİRT YATIRIM KALEMLERİ</a:t>
                      </a:r>
                      <a:r>
                        <a:rPr lang="tr-TR" sz="2000" b="1" baseline="0" dirty="0" smtClean="0">
                          <a:solidFill>
                            <a:srgbClr val="AA323A"/>
                          </a:solidFill>
                          <a:latin typeface="+mn-lt"/>
                          <a:cs typeface="Times New Roman"/>
                        </a:rPr>
                        <a:t> / İSTİHDAM</a:t>
                      </a:r>
                      <a:endParaRPr sz="2000" b="1" dirty="0">
                        <a:solidFill>
                          <a:srgbClr val="AA323A"/>
                        </a:solidFill>
                        <a:latin typeface="+mn-lt"/>
                        <a:cs typeface="Times New Roman"/>
                      </a:endParaRPr>
                    </a:p>
                  </a:txBody>
                  <a:tcPr marL="0" marR="0" marT="2794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BEB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endParaRPr sz="1600" b="1" dirty="0">
                        <a:solidFill>
                          <a:srgbClr val="AA323A"/>
                        </a:solidFill>
                        <a:latin typeface="+mn-lt"/>
                        <a:cs typeface="Wingdings"/>
                      </a:endParaRPr>
                    </a:p>
                  </a:txBody>
                  <a:tcPr marL="0" marR="0" marT="24765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BE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9675224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marL="180000" marR="0" lvl="1" indent="0" algn="l" defTabSz="914400" rtl="0" eaLnBrk="1" fontAlgn="auto" latinLnBrk="0" hangingPunct="1">
                        <a:lnSpc>
                          <a:spcPct val="11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Çalışan</a:t>
                      </a:r>
                      <a:r>
                        <a:rPr lang="tr-TR" sz="2000" dirty="0" smtClean="0"/>
                        <a:t> Sayısı</a:t>
                      </a:r>
                    </a:p>
                  </a:txBody>
                  <a:tcPr marL="0" marR="0" marT="2794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000" lvl="1" algn="r" defTabSz="914400" rtl="0" eaLnBrk="1" latinLnBrk="0" hangingPunct="1">
                        <a:lnSpc>
                          <a:spcPct val="114000"/>
                        </a:lnSpc>
                        <a:spcBef>
                          <a:spcPts val="0"/>
                        </a:spcBef>
                      </a:pPr>
                      <a:r>
                        <a:rPr lang="tr-TR" sz="20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/>
                        </a:rPr>
                        <a:t>50 KİŞİ</a:t>
                      </a:r>
                      <a:endParaRPr sz="20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Times New Roman"/>
                      </a:endParaRPr>
                    </a:p>
                  </a:txBody>
                  <a:tcPr marL="0" marR="0" marT="24765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marL="180000">
                        <a:lnSpc>
                          <a:spcPct val="114000"/>
                        </a:lnSpc>
                        <a:spcBef>
                          <a:spcPts val="0"/>
                        </a:spcBef>
                      </a:pPr>
                      <a:r>
                        <a:rPr lang="tr-TR" sz="2000" dirty="0" smtClean="0"/>
                        <a:t>Arsa Maliyeti</a:t>
                      </a:r>
                    </a:p>
                  </a:txBody>
                  <a:tcPr marL="0" marR="0" marT="1143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000" lvl="1" algn="r" defTabSz="914400" rtl="0" eaLnBrk="1" latinLnBrk="0" hangingPunct="1">
                        <a:lnSpc>
                          <a:spcPct val="114000"/>
                        </a:lnSpc>
                        <a:spcBef>
                          <a:spcPts val="0"/>
                        </a:spcBef>
                      </a:pPr>
                      <a:r>
                        <a:rPr lang="tr-TR" sz="20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/>
                        </a:rPr>
                        <a:t>10.000.000 TL</a:t>
                      </a:r>
                      <a:endParaRPr sz="20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Times New Roman"/>
                      </a:endParaRPr>
                    </a:p>
                  </a:txBody>
                  <a:tcPr marL="0" marR="0" marT="889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marL="180000">
                        <a:lnSpc>
                          <a:spcPct val="114000"/>
                        </a:lnSpc>
                        <a:spcBef>
                          <a:spcPts val="0"/>
                        </a:spcBef>
                      </a:pPr>
                      <a:r>
                        <a:rPr lang="tr-TR" sz="2000" dirty="0" smtClean="0"/>
                        <a:t>İnşaat Maliyeti</a:t>
                      </a:r>
                    </a:p>
                  </a:txBody>
                  <a:tcPr marL="0" marR="0" marT="1143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000" lvl="1" algn="r" defTabSz="914400" rtl="0" eaLnBrk="1" latinLnBrk="0" hangingPunct="1">
                        <a:lnSpc>
                          <a:spcPct val="114000"/>
                        </a:lnSpc>
                        <a:spcBef>
                          <a:spcPts val="0"/>
                        </a:spcBef>
                      </a:pPr>
                      <a:r>
                        <a:rPr lang="tr-TR" sz="20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/>
                        </a:rPr>
                        <a:t>20.000.000 TL</a:t>
                      </a:r>
                      <a:endParaRPr sz="20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Times New Roman"/>
                      </a:endParaRPr>
                    </a:p>
                  </a:txBody>
                  <a:tcPr marL="0" marR="0" marT="889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20051384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marL="180000">
                        <a:lnSpc>
                          <a:spcPct val="114000"/>
                        </a:lnSpc>
                        <a:spcBef>
                          <a:spcPts val="0"/>
                        </a:spcBef>
                      </a:pPr>
                      <a:r>
                        <a:rPr lang="tr-TR" sz="2000" dirty="0" smtClean="0"/>
                        <a:t>İthal Makine Maliyeti</a:t>
                      </a:r>
                    </a:p>
                  </a:txBody>
                  <a:tcPr marL="0" marR="0" marT="1143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000" lvl="1" algn="r" defTabSz="914400" rtl="0" eaLnBrk="1" latinLnBrk="0" hangingPunct="1">
                        <a:lnSpc>
                          <a:spcPct val="114000"/>
                        </a:lnSpc>
                        <a:spcBef>
                          <a:spcPts val="0"/>
                        </a:spcBef>
                      </a:pPr>
                      <a:r>
                        <a:rPr lang="tr-TR" sz="20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/>
                        </a:rPr>
                        <a:t>20.000.000 TL</a:t>
                      </a:r>
                      <a:endParaRPr sz="20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Times New Roman"/>
                      </a:endParaRPr>
                    </a:p>
                  </a:txBody>
                  <a:tcPr marL="0" marR="0" marT="889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865708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marL="180000" marR="0" lvl="1" indent="0" algn="l" defTabSz="914400" rtl="0" eaLnBrk="1" fontAlgn="auto" latinLnBrk="0" hangingPunct="1">
                        <a:lnSpc>
                          <a:spcPct val="11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000" dirty="0" smtClean="0"/>
                        <a:t>Yerli Makine Maliyeti</a:t>
                      </a:r>
                    </a:p>
                  </a:txBody>
                  <a:tcPr marL="0" marR="0" marT="1143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000" lvl="1" algn="r" defTabSz="914400" rtl="0" eaLnBrk="1" latinLnBrk="0" hangingPunct="1">
                        <a:lnSpc>
                          <a:spcPct val="114000"/>
                        </a:lnSpc>
                        <a:spcBef>
                          <a:spcPts val="0"/>
                        </a:spcBef>
                      </a:pPr>
                      <a:r>
                        <a:rPr lang="tr-TR" sz="20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/>
                        </a:rPr>
                        <a:t>50.000.000 TL</a:t>
                      </a:r>
                      <a:endParaRPr sz="20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Times New Roman"/>
                      </a:endParaRPr>
                    </a:p>
                  </a:txBody>
                  <a:tcPr marL="0" marR="0" marT="889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65589414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marL="180000" lvl="1" algn="l">
                        <a:lnSpc>
                          <a:spcPct val="114000"/>
                        </a:lnSpc>
                        <a:spcBef>
                          <a:spcPts val="0"/>
                        </a:spcBef>
                      </a:pPr>
                      <a:r>
                        <a:rPr lang="tr-TR" sz="2000" b="1" dirty="0" smtClean="0">
                          <a:latin typeface="+mn-lt"/>
                          <a:cs typeface="Times New Roman"/>
                        </a:rPr>
                        <a:t>Toplam</a:t>
                      </a:r>
                      <a:r>
                        <a:rPr lang="tr-TR" sz="2000" b="1" baseline="0" dirty="0" smtClean="0">
                          <a:latin typeface="+mn-lt"/>
                          <a:cs typeface="Times New Roman"/>
                        </a:rPr>
                        <a:t> Sabit Yatırım Tutarı</a:t>
                      </a:r>
                      <a:endParaRPr lang="tr-TR" sz="2000" b="0" i="1" dirty="0" smtClean="0">
                        <a:latin typeface="+mn-lt"/>
                        <a:cs typeface="Times New Roman"/>
                      </a:endParaRPr>
                    </a:p>
                  </a:txBody>
                  <a:tcPr marL="0" marR="0" marT="1143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000" lvl="1" algn="r" defTabSz="914400" rtl="0" eaLnBrk="1" latinLnBrk="0" hangingPunct="1">
                        <a:lnSpc>
                          <a:spcPct val="114000"/>
                        </a:lnSpc>
                        <a:spcBef>
                          <a:spcPts val="0"/>
                        </a:spcBef>
                      </a:pPr>
                      <a:r>
                        <a:rPr lang="tr-TR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/>
                        </a:rPr>
                        <a:t>100.000.000 TL</a:t>
                      </a:r>
                      <a:endParaRPr sz="2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Times New Roman"/>
                      </a:endParaRPr>
                    </a:p>
                  </a:txBody>
                  <a:tcPr marL="0" marR="0" marT="8890" marB="0" anchor="ctr">
                    <a:lnL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6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95902665"/>
                  </a:ext>
                </a:extLst>
              </a:tr>
            </a:tbl>
          </a:graphicData>
        </a:graphic>
      </p:graphicFrame>
      <p:sp>
        <p:nvSpPr>
          <p:cNvPr id="20" name="TextBox 78"/>
          <p:cNvSpPr txBox="1"/>
          <p:nvPr/>
        </p:nvSpPr>
        <p:spPr>
          <a:xfrm>
            <a:off x="12326890" y="9411166"/>
            <a:ext cx="4895288" cy="3718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2913"/>
              </a:lnSpc>
            </a:pPr>
            <a:r>
              <a:rPr lang="en-US" sz="1879" b="1" dirty="0" err="1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Yerel</a:t>
            </a:r>
            <a:r>
              <a:rPr lang="en-US" sz="1879" b="1" dirty="0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 Kalkınma </a:t>
            </a:r>
            <a:r>
              <a:rPr lang="en-US" sz="1879" b="1" dirty="0" err="1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Hamlesi</a:t>
            </a:r>
            <a:r>
              <a:rPr lang="en-US" sz="1879" b="1" dirty="0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 2026 - </a:t>
            </a:r>
            <a:r>
              <a:rPr lang="tr-TR" sz="1879" b="1" dirty="0" smtClean="0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Zonguldak</a:t>
            </a:r>
            <a:endParaRPr lang="en-US" sz="1879" b="1" dirty="0">
              <a:solidFill>
                <a:srgbClr val="235A5B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  <p:sp>
        <p:nvSpPr>
          <p:cNvPr id="21" name="TextBox 10"/>
          <p:cNvSpPr txBox="1"/>
          <p:nvPr/>
        </p:nvSpPr>
        <p:spPr>
          <a:xfrm>
            <a:off x="1515899" y="9411166"/>
            <a:ext cx="3582789" cy="3450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913"/>
              </a:lnSpc>
            </a:pPr>
            <a:r>
              <a:rPr lang="en-US" sz="1879" b="1" dirty="0" err="1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Batı</a:t>
            </a:r>
            <a:r>
              <a:rPr lang="en-US" sz="1879" b="1" dirty="0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 </a:t>
            </a:r>
            <a:r>
              <a:rPr lang="en-US" sz="1879" b="1" dirty="0" err="1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Karadeniz</a:t>
            </a:r>
            <a:r>
              <a:rPr lang="en-US" sz="1879" b="1" dirty="0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 </a:t>
            </a:r>
            <a:r>
              <a:rPr lang="en-US" sz="1879" b="1" dirty="0" err="1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Kalkınma</a:t>
            </a:r>
            <a:r>
              <a:rPr lang="en-US" sz="1879" b="1" dirty="0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 </a:t>
            </a:r>
            <a:r>
              <a:rPr lang="en-US" sz="1879" b="1" dirty="0" err="1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Ajansı</a:t>
            </a:r>
            <a:endParaRPr lang="en-US" sz="1879" b="1" dirty="0">
              <a:solidFill>
                <a:srgbClr val="235A5B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</p:spTree>
    <p:extLst>
      <p:ext uri="{BB962C8B-B14F-4D97-AF65-F5344CB8AC3E}">
        <p14:creationId xmlns:p14="http://schemas.microsoft.com/office/powerpoint/2010/main" val="3365744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3691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2064384" y="-1705596"/>
            <a:ext cx="11800093" cy="11043045"/>
            <a:chOff x="0" y="0"/>
            <a:chExt cx="728364" cy="681635"/>
          </a:xfrm>
        </p:grpSpPr>
        <p:sp>
          <p:nvSpPr>
            <p:cNvPr id="4" name="Freeform 4"/>
            <p:cNvSpPr/>
            <p:nvPr/>
          </p:nvSpPr>
          <p:spPr>
            <a:xfrm>
              <a:off x="5422" y="0"/>
              <a:ext cx="717519" cy="681635"/>
            </a:xfrm>
            <a:custGeom>
              <a:avLst/>
              <a:gdLst/>
              <a:ahLst/>
              <a:cxnLst/>
              <a:rect l="l" t="t" r="r" b="b"/>
              <a:pathLst>
                <a:path w="717519" h="681635">
                  <a:moveTo>
                    <a:pt x="712862" y="357723"/>
                  </a:moveTo>
                  <a:lnTo>
                    <a:pt x="529822" y="664729"/>
                  </a:lnTo>
                  <a:cubicBezTo>
                    <a:pt x="523571" y="675213"/>
                    <a:pt x="512265" y="681635"/>
                    <a:pt x="500059" y="681635"/>
                  </a:cubicBezTo>
                  <a:lnTo>
                    <a:pt x="217461" y="681635"/>
                  </a:lnTo>
                  <a:cubicBezTo>
                    <a:pt x="205255" y="681635"/>
                    <a:pt x="193949" y="675213"/>
                    <a:pt x="187698" y="664729"/>
                  </a:cubicBezTo>
                  <a:lnTo>
                    <a:pt x="4658" y="357723"/>
                  </a:lnTo>
                  <a:cubicBezTo>
                    <a:pt x="-1552" y="347308"/>
                    <a:pt x="-1552" y="334327"/>
                    <a:pt x="4658" y="323912"/>
                  </a:cubicBezTo>
                  <a:lnTo>
                    <a:pt x="187698" y="16906"/>
                  </a:lnTo>
                  <a:cubicBezTo>
                    <a:pt x="193949" y="6422"/>
                    <a:pt x="205255" y="0"/>
                    <a:pt x="217461" y="0"/>
                  </a:cubicBezTo>
                  <a:lnTo>
                    <a:pt x="500059" y="0"/>
                  </a:lnTo>
                  <a:cubicBezTo>
                    <a:pt x="512265" y="0"/>
                    <a:pt x="523571" y="6422"/>
                    <a:pt x="529822" y="16906"/>
                  </a:cubicBezTo>
                  <a:lnTo>
                    <a:pt x="712862" y="323912"/>
                  </a:lnTo>
                  <a:cubicBezTo>
                    <a:pt x="719072" y="334327"/>
                    <a:pt x="719072" y="347308"/>
                    <a:pt x="712862" y="357723"/>
                  </a:cubicBezTo>
                  <a:close/>
                </a:path>
              </a:pathLst>
            </a:custGeom>
            <a:solidFill>
              <a:srgbClr val="23403D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114300" y="-66675"/>
              <a:ext cx="499764" cy="74831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sp>
        <p:nvSpPr>
          <p:cNvPr id="6" name="AutoShape 6"/>
          <p:cNvSpPr/>
          <p:nvPr/>
        </p:nvSpPr>
        <p:spPr>
          <a:xfrm>
            <a:off x="1515899" y="9285348"/>
            <a:ext cx="15256203" cy="0"/>
          </a:xfrm>
          <a:prstGeom prst="line">
            <a:avLst/>
          </a:prstGeom>
          <a:ln w="9525" cap="flat">
            <a:solidFill>
              <a:srgbClr val="235A5B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7" name="Freeform 7"/>
          <p:cNvSpPr/>
          <p:nvPr/>
        </p:nvSpPr>
        <p:spPr>
          <a:xfrm>
            <a:off x="-10037680" y="740107"/>
            <a:ext cx="21315259" cy="2480321"/>
          </a:xfrm>
          <a:custGeom>
            <a:avLst/>
            <a:gdLst/>
            <a:ahLst/>
            <a:cxnLst/>
            <a:rect l="l" t="t" r="r" b="b"/>
            <a:pathLst>
              <a:path w="21315259" h="2480321">
                <a:moveTo>
                  <a:pt x="0" y="0"/>
                </a:moveTo>
                <a:lnTo>
                  <a:pt x="21315258" y="0"/>
                </a:lnTo>
                <a:lnTo>
                  <a:pt x="21315258" y="2480321"/>
                </a:lnTo>
                <a:lnTo>
                  <a:pt x="0" y="248032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1228537" y="6426273"/>
            <a:ext cx="8419630" cy="9746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828"/>
              </a:lnSpc>
            </a:pPr>
            <a:r>
              <a:rPr lang="en-US" sz="3000" spc="87" dirty="0" smtClean="0">
                <a:solidFill>
                  <a:srgbClr val="367878"/>
                </a:solidFill>
                <a:latin typeface="Roboto Bold" panose="020B0604020202020204" charset="0"/>
                <a:ea typeface="Roboto"/>
                <a:cs typeface="Roboto Bold" panose="020B0604020202020204" charset="0"/>
                <a:sym typeface="Roboto"/>
              </a:rPr>
              <a:t>+</a:t>
            </a:r>
            <a:r>
              <a:rPr lang="en-US" sz="3000" spc="87" dirty="0">
                <a:solidFill>
                  <a:srgbClr val="367878"/>
                </a:solidFill>
                <a:latin typeface="Roboto Bold" panose="020B0604020202020204" charset="0"/>
                <a:ea typeface="Roboto"/>
                <a:cs typeface="Roboto Bold" panose="020B0604020202020204" charset="0"/>
                <a:sym typeface="Roboto"/>
              </a:rPr>
              <a:t>90 (</a:t>
            </a:r>
            <a:r>
              <a:rPr lang="en-US" sz="3000" spc="87" dirty="0" smtClean="0">
                <a:solidFill>
                  <a:srgbClr val="367878"/>
                </a:solidFill>
                <a:latin typeface="Roboto Bold" panose="020B0604020202020204" charset="0"/>
                <a:ea typeface="Roboto"/>
                <a:cs typeface="Roboto Bold" panose="020B0604020202020204" charset="0"/>
                <a:sym typeface="Roboto"/>
              </a:rPr>
              <a:t>37</a:t>
            </a:r>
            <a:r>
              <a:rPr lang="tr-TR" sz="3000" spc="87" dirty="0" smtClean="0">
                <a:solidFill>
                  <a:srgbClr val="367878"/>
                </a:solidFill>
                <a:latin typeface="Roboto Bold" panose="020B0604020202020204" charset="0"/>
                <a:ea typeface="Roboto"/>
                <a:cs typeface="Roboto Bold" panose="020B0604020202020204" charset="0"/>
                <a:sym typeface="Roboto"/>
              </a:rPr>
              <a:t>2</a:t>
            </a:r>
            <a:r>
              <a:rPr lang="en-US" sz="3000" spc="87" dirty="0" smtClean="0">
                <a:solidFill>
                  <a:srgbClr val="367878"/>
                </a:solidFill>
                <a:latin typeface="Roboto Bold" panose="020B0604020202020204" charset="0"/>
                <a:ea typeface="Roboto"/>
                <a:cs typeface="Roboto Bold" panose="020B0604020202020204" charset="0"/>
                <a:sym typeface="Roboto"/>
              </a:rPr>
              <a:t>) </a:t>
            </a:r>
            <a:r>
              <a:rPr lang="tr-TR" sz="3000" spc="87" dirty="0" smtClean="0">
                <a:solidFill>
                  <a:srgbClr val="367878"/>
                </a:solidFill>
                <a:latin typeface="Roboto Bold" panose="020B0604020202020204" charset="0"/>
                <a:ea typeface="Roboto"/>
                <a:cs typeface="Roboto Bold" panose="020B0604020202020204" charset="0"/>
                <a:sym typeface="Roboto"/>
              </a:rPr>
              <a:t>257</a:t>
            </a:r>
            <a:r>
              <a:rPr lang="en-US" sz="3000" spc="87" dirty="0" smtClean="0">
                <a:solidFill>
                  <a:srgbClr val="367878"/>
                </a:solidFill>
                <a:latin typeface="Roboto Bold" panose="020B0604020202020204" charset="0"/>
                <a:ea typeface="Roboto"/>
                <a:cs typeface="Roboto Bold" panose="020B0604020202020204" charset="0"/>
                <a:sym typeface="Roboto"/>
              </a:rPr>
              <a:t> </a:t>
            </a:r>
            <a:r>
              <a:rPr lang="tr-TR" sz="3000" spc="87" dirty="0" smtClean="0">
                <a:solidFill>
                  <a:srgbClr val="367878"/>
                </a:solidFill>
                <a:latin typeface="Roboto Bold" panose="020B0604020202020204" charset="0"/>
                <a:ea typeface="Roboto"/>
                <a:cs typeface="Roboto Bold" panose="020B0604020202020204" charset="0"/>
                <a:sym typeface="Roboto"/>
              </a:rPr>
              <a:t>74</a:t>
            </a:r>
            <a:r>
              <a:rPr lang="en-US" sz="3000" spc="87" dirty="0" smtClean="0">
                <a:solidFill>
                  <a:srgbClr val="367878"/>
                </a:solidFill>
                <a:latin typeface="Roboto Bold" panose="020B0604020202020204" charset="0"/>
                <a:ea typeface="Roboto"/>
                <a:cs typeface="Roboto Bold" panose="020B0604020202020204" charset="0"/>
                <a:sym typeface="Roboto"/>
              </a:rPr>
              <a:t> </a:t>
            </a:r>
            <a:r>
              <a:rPr lang="tr-TR" sz="3000" spc="87" dirty="0" smtClean="0">
                <a:solidFill>
                  <a:srgbClr val="367878"/>
                </a:solidFill>
                <a:latin typeface="Roboto Bold" panose="020B0604020202020204" charset="0"/>
                <a:ea typeface="Roboto"/>
                <a:cs typeface="Roboto Bold" panose="020B0604020202020204" charset="0"/>
                <a:sym typeface="Roboto"/>
              </a:rPr>
              <a:t>70 (1070)</a:t>
            </a:r>
            <a:endParaRPr lang="en-US" sz="3000" spc="87" dirty="0">
              <a:solidFill>
                <a:srgbClr val="367878"/>
              </a:solidFill>
              <a:latin typeface="Roboto Bold" panose="020B0604020202020204" charset="0"/>
              <a:ea typeface="Roboto"/>
              <a:cs typeface="Roboto Bold" panose="020B0604020202020204" charset="0"/>
              <a:sym typeface="Roboto"/>
            </a:endParaRPr>
          </a:p>
          <a:p>
            <a:pPr algn="l">
              <a:lnSpc>
                <a:spcPts val="3828"/>
              </a:lnSpc>
            </a:pPr>
            <a:r>
              <a:rPr lang="en-US" sz="3000" spc="87" dirty="0">
                <a:solidFill>
                  <a:srgbClr val="367878"/>
                </a:solidFill>
                <a:latin typeface="Roboto Bold" panose="020B0604020202020204" charset="0"/>
                <a:ea typeface="Roboto"/>
                <a:cs typeface="Roboto Bold" panose="020B0604020202020204" charset="0"/>
                <a:sym typeface="Roboto"/>
              </a:rPr>
              <a:t>+90 </a:t>
            </a:r>
            <a:r>
              <a:rPr lang="en-US" sz="3000" spc="87" dirty="0" smtClean="0">
                <a:solidFill>
                  <a:srgbClr val="367878"/>
                </a:solidFill>
                <a:latin typeface="Roboto Bold" panose="020B0604020202020204" charset="0"/>
                <a:ea typeface="Roboto"/>
                <a:cs typeface="Roboto Bold" panose="020B0604020202020204" charset="0"/>
                <a:sym typeface="Roboto"/>
              </a:rPr>
              <a:t>(</a:t>
            </a:r>
            <a:r>
              <a:rPr lang="tr-TR" sz="3000" spc="87" dirty="0" smtClean="0">
                <a:solidFill>
                  <a:srgbClr val="367878"/>
                </a:solidFill>
                <a:latin typeface="Roboto Bold" panose="020B0604020202020204" charset="0"/>
                <a:ea typeface="Roboto"/>
                <a:cs typeface="Roboto Bold" panose="020B0604020202020204" charset="0"/>
                <a:sym typeface="Roboto"/>
              </a:rPr>
              <a:t>5</a:t>
            </a:r>
            <a:r>
              <a:rPr lang="en-US" sz="3000" spc="87" dirty="0" smtClean="0">
                <a:solidFill>
                  <a:srgbClr val="367878"/>
                </a:solidFill>
                <a:latin typeface="Roboto Bold" panose="020B0604020202020204" charset="0"/>
                <a:ea typeface="Roboto"/>
                <a:cs typeface="Roboto Bold" panose="020B0604020202020204" charset="0"/>
                <a:sym typeface="Roboto"/>
              </a:rPr>
              <a:t>3</a:t>
            </a:r>
            <a:r>
              <a:rPr lang="tr-TR" sz="3000" spc="87" dirty="0" smtClean="0">
                <a:solidFill>
                  <a:srgbClr val="367878"/>
                </a:solidFill>
                <a:latin typeface="Roboto Bold" panose="020B0604020202020204" charset="0"/>
                <a:ea typeface="Roboto"/>
                <a:cs typeface="Roboto Bold" panose="020B0604020202020204" charset="0"/>
                <a:sym typeface="Roboto"/>
              </a:rPr>
              <a:t>3</a:t>
            </a:r>
            <a:r>
              <a:rPr lang="en-US" sz="3000" spc="87" dirty="0" smtClean="0">
                <a:solidFill>
                  <a:srgbClr val="367878"/>
                </a:solidFill>
                <a:latin typeface="Roboto Bold" panose="020B0604020202020204" charset="0"/>
                <a:ea typeface="Roboto"/>
                <a:cs typeface="Roboto Bold" panose="020B0604020202020204" charset="0"/>
                <a:sym typeface="Roboto"/>
              </a:rPr>
              <a:t>) </a:t>
            </a:r>
            <a:r>
              <a:rPr lang="tr-TR" sz="3000" spc="87" dirty="0" smtClean="0">
                <a:solidFill>
                  <a:srgbClr val="367878"/>
                </a:solidFill>
                <a:latin typeface="Roboto Bold" panose="020B0604020202020204" charset="0"/>
                <a:ea typeface="Roboto"/>
                <a:cs typeface="Roboto Bold" panose="020B0604020202020204" charset="0"/>
                <a:sym typeface="Roboto"/>
              </a:rPr>
              <a:t>7</a:t>
            </a:r>
            <a:r>
              <a:rPr lang="en-US" sz="3000" spc="87" dirty="0" smtClean="0">
                <a:solidFill>
                  <a:srgbClr val="367878"/>
                </a:solidFill>
                <a:latin typeface="Roboto Bold" panose="020B0604020202020204" charset="0"/>
                <a:ea typeface="Roboto"/>
                <a:cs typeface="Roboto Bold" panose="020B0604020202020204" charset="0"/>
                <a:sym typeface="Roboto"/>
              </a:rPr>
              <a:t>7</a:t>
            </a:r>
            <a:r>
              <a:rPr lang="tr-TR" sz="3000" spc="87" dirty="0" smtClean="0">
                <a:solidFill>
                  <a:srgbClr val="367878"/>
                </a:solidFill>
                <a:latin typeface="Roboto Bold" panose="020B0604020202020204" charset="0"/>
                <a:ea typeface="Roboto"/>
                <a:cs typeface="Roboto Bold" panose="020B0604020202020204" charset="0"/>
                <a:sym typeface="Roboto"/>
              </a:rPr>
              <a:t>6</a:t>
            </a:r>
            <a:r>
              <a:rPr lang="en-US" sz="3000" spc="87" dirty="0" smtClean="0">
                <a:solidFill>
                  <a:srgbClr val="367878"/>
                </a:solidFill>
                <a:latin typeface="Roboto Bold" panose="020B0604020202020204" charset="0"/>
                <a:ea typeface="Roboto"/>
                <a:cs typeface="Roboto Bold" panose="020B0604020202020204" charset="0"/>
                <a:sym typeface="Roboto"/>
              </a:rPr>
              <a:t> </a:t>
            </a:r>
            <a:r>
              <a:rPr lang="tr-TR" sz="3000" spc="87" dirty="0" smtClean="0">
                <a:solidFill>
                  <a:srgbClr val="367878"/>
                </a:solidFill>
                <a:latin typeface="Roboto Bold" panose="020B0604020202020204" charset="0"/>
                <a:ea typeface="Roboto"/>
                <a:cs typeface="Roboto Bold" panose="020B0604020202020204" charset="0"/>
                <a:sym typeface="Roboto"/>
              </a:rPr>
              <a:t>90</a:t>
            </a:r>
            <a:r>
              <a:rPr lang="en-US" sz="3000" spc="87" dirty="0" smtClean="0">
                <a:solidFill>
                  <a:srgbClr val="367878"/>
                </a:solidFill>
                <a:latin typeface="Roboto Bold" panose="020B0604020202020204" charset="0"/>
                <a:ea typeface="Roboto"/>
                <a:cs typeface="Roboto Bold" panose="020B0604020202020204" charset="0"/>
                <a:sym typeface="Roboto"/>
              </a:rPr>
              <a:t> </a:t>
            </a:r>
            <a:r>
              <a:rPr lang="tr-TR" sz="3000" spc="87" dirty="0" smtClean="0">
                <a:solidFill>
                  <a:srgbClr val="367878"/>
                </a:solidFill>
                <a:latin typeface="Roboto Bold" panose="020B0604020202020204" charset="0"/>
                <a:ea typeface="Roboto"/>
                <a:cs typeface="Roboto Bold" panose="020B0604020202020204" charset="0"/>
                <a:sym typeface="Roboto"/>
              </a:rPr>
              <a:t>18</a:t>
            </a:r>
            <a:endParaRPr lang="en-US" sz="3000" spc="87" dirty="0">
              <a:solidFill>
                <a:srgbClr val="367878"/>
              </a:solidFill>
              <a:latin typeface="Roboto Bold" panose="020B0604020202020204" charset="0"/>
              <a:ea typeface="Roboto"/>
              <a:cs typeface="Roboto Bold" panose="020B0604020202020204" charset="0"/>
              <a:sym typeface="Roboto"/>
            </a:endParaRPr>
          </a:p>
        </p:txBody>
      </p:sp>
      <p:sp>
        <p:nvSpPr>
          <p:cNvPr id="9" name="Freeform 9"/>
          <p:cNvSpPr/>
          <p:nvPr/>
        </p:nvSpPr>
        <p:spPr>
          <a:xfrm>
            <a:off x="17259300" y="9289824"/>
            <a:ext cx="1841068" cy="1339377"/>
          </a:xfrm>
          <a:custGeom>
            <a:avLst/>
            <a:gdLst/>
            <a:ahLst/>
            <a:cxnLst/>
            <a:rect l="l" t="t" r="r" b="b"/>
            <a:pathLst>
              <a:path w="1841068" h="1339377">
                <a:moveTo>
                  <a:pt x="0" y="0"/>
                </a:moveTo>
                <a:lnTo>
                  <a:pt x="1841068" y="0"/>
                </a:lnTo>
                <a:lnTo>
                  <a:pt x="1841068" y="1339377"/>
                </a:lnTo>
                <a:lnTo>
                  <a:pt x="0" y="133937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grpSp>
        <p:nvGrpSpPr>
          <p:cNvPr id="10" name="Group 10"/>
          <p:cNvGrpSpPr/>
          <p:nvPr/>
        </p:nvGrpSpPr>
        <p:grpSpPr>
          <a:xfrm>
            <a:off x="12652041" y="-1743696"/>
            <a:ext cx="11800093" cy="11043045"/>
            <a:chOff x="0" y="0"/>
            <a:chExt cx="728364" cy="681635"/>
          </a:xfrm>
        </p:grpSpPr>
        <p:sp>
          <p:nvSpPr>
            <p:cNvPr id="11" name="Freeform 11"/>
            <p:cNvSpPr/>
            <p:nvPr/>
          </p:nvSpPr>
          <p:spPr>
            <a:xfrm>
              <a:off x="5422" y="0"/>
              <a:ext cx="717519" cy="681635"/>
            </a:xfrm>
            <a:custGeom>
              <a:avLst/>
              <a:gdLst/>
              <a:ahLst/>
              <a:cxnLst/>
              <a:rect l="l" t="t" r="r" b="b"/>
              <a:pathLst>
                <a:path w="717519" h="681635">
                  <a:moveTo>
                    <a:pt x="712862" y="357723"/>
                  </a:moveTo>
                  <a:lnTo>
                    <a:pt x="529822" y="664729"/>
                  </a:lnTo>
                  <a:cubicBezTo>
                    <a:pt x="523571" y="675213"/>
                    <a:pt x="512265" y="681635"/>
                    <a:pt x="500059" y="681635"/>
                  </a:cubicBezTo>
                  <a:lnTo>
                    <a:pt x="217461" y="681635"/>
                  </a:lnTo>
                  <a:cubicBezTo>
                    <a:pt x="205255" y="681635"/>
                    <a:pt x="193949" y="675213"/>
                    <a:pt x="187698" y="664729"/>
                  </a:cubicBezTo>
                  <a:lnTo>
                    <a:pt x="4658" y="357723"/>
                  </a:lnTo>
                  <a:cubicBezTo>
                    <a:pt x="-1552" y="347308"/>
                    <a:pt x="-1552" y="334327"/>
                    <a:pt x="4658" y="323912"/>
                  </a:cubicBezTo>
                  <a:lnTo>
                    <a:pt x="187698" y="16906"/>
                  </a:lnTo>
                  <a:cubicBezTo>
                    <a:pt x="193949" y="6422"/>
                    <a:pt x="205255" y="0"/>
                    <a:pt x="217461" y="0"/>
                  </a:cubicBezTo>
                  <a:lnTo>
                    <a:pt x="500059" y="0"/>
                  </a:lnTo>
                  <a:cubicBezTo>
                    <a:pt x="512265" y="0"/>
                    <a:pt x="523571" y="6422"/>
                    <a:pt x="529822" y="16906"/>
                  </a:cubicBezTo>
                  <a:lnTo>
                    <a:pt x="712862" y="323912"/>
                  </a:lnTo>
                  <a:cubicBezTo>
                    <a:pt x="719072" y="334327"/>
                    <a:pt x="719072" y="347308"/>
                    <a:pt x="712862" y="357723"/>
                  </a:cubicBezTo>
                  <a:close/>
                </a:path>
              </a:pathLst>
            </a:custGeom>
            <a:solidFill>
              <a:srgbClr val="1D7363"/>
            </a:solidFill>
          </p:spPr>
        </p:sp>
        <p:sp>
          <p:nvSpPr>
            <p:cNvPr id="12" name="TextBox 12"/>
            <p:cNvSpPr txBox="1"/>
            <p:nvPr/>
          </p:nvSpPr>
          <p:spPr>
            <a:xfrm>
              <a:off x="114300" y="-66675"/>
              <a:ext cx="499764" cy="74831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3200321" y="-1753221"/>
            <a:ext cx="11800093" cy="11043045"/>
            <a:chOff x="0" y="0"/>
            <a:chExt cx="728364" cy="681635"/>
          </a:xfrm>
        </p:grpSpPr>
        <p:sp>
          <p:nvSpPr>
            <p:cNvPr id="14" name="Freeform 14"/>
            <p:cNvSpPr/>
            <p:nvPr/>
          </p:nvSpPr>
          <p:spPr>
            <a:xfrm>
              <a:off x="5422" y="0"/>
              <a:ext cx="717519" cy="681635"/>
            </a:xfrm>
            <a:custGeom>
              <a:avLst/>
              <a:gdLst/>
              <a:ahLst/>
              <a:cxnLst/>
              <a:rect l="l" t="t" r="r" b="b"/>
              <a:pathLst>
                <a:path w="717519" h="681635">
                  <a:moveTo>
                    <a:pt x="712862" y="357723"/>
                  </a:moveTo>
                  <a:lnTo>
                    <a:pt x="529822" y="664729"/>
                  </a:lnTo>
                  <a:cubicBezTo>
                    <a:pt x="523571" y="675213"/>
                    <a:pt x="512265" y="681635"/>
                    <a:pt x="500059" y="681635"/>
                  </a:cubicBezTo>
                  <a:lnTo>
                    <a:pt x="217461" y="681635"/>
                  </a:lnTo>
                  <a:cubicBezTo>
                    <a:pt x="205255" y="681635"/>
                    <a:pt x="193949" y="675213"/>
                    <a:pt x="187698" y="664729"/>
                  </a:cubicBezTo>
                  <a:lnTo>
                    <a:pt x="4658" y="357723"/>
                  </a:lnTo>
                  <a:cubicBezTo>
                    <a:pt x="-1552" y="347308"/>
                    <a:pt x="-1552" y="334327"/>
                    <a:pt x="4658" y="323912"/>
                  </a:cubicBezTo>
                  <a:lnTo>
                    <a:pt x="187698" y="16906"/>
                  </a:lnTo>
                  <a:cubicBezTo>
                    <a:pt x="193949" y="6422"/>
                    <a:pt x="205255" y="0"/>
                    <a:pt x="217461" y="0"/>
                  </a:cubicBezTo>
                  <a:lnTo>
                    <a:pt x="500059" y="0"/>
                  </a:lnTo>
                  <a:cubicBezTo>
                    <a:pt x="512265" y="0"/>
                    <a:pt x="523571" y="6422"/>
                    <a:pt x="529822" y="16906"/>
                  </a:cubicBezTo>
                  <a:lnTo>
                    <a:pt x="712862" y="323912"/>
                  </a:lnTo>
                  <a:cubicBezTo>
                    <a:pt x="719072" y="334327"/>
                    <a:pt x="719072" y="347308"/>
                    <a:pt x="712862" y="357723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114300" y="-66675"/>
              <a:ext cx="499764" cy="74831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13618744" y="-1753221"/>
            <a:ext cx="11800093" cy="11043045"/>
            <a:chOff x="0" y="0"/>
            <a:chExt cx="728364" cy="681635"/>
          </a:xfrm>
        </p:grpSpPr>
        <p:sp>
          <p:nvSpPr>
            <p:cNvPr id="17" name="Freeform 17"/>
            <p:cNvSpPr/>
            <p:nvPr/>
          </p:nvSpPr>
          <p:spPr>
            <a:xfrm>
              <a:off x="5422" y="0"/>
              <a:ext cx="717519" cy="681635"/>
            </a:xfrm>
            <a:custGeom>
              <a:avLst/>
              <a:gdLst/>
              <a:ahLst/>
              <a:cxnLst/>
              <a:rect l="l" t="t" r="r" b="b"/>
              <a:pathLst>
                <a:path w="717519" h="681635">
                  <a:moveTo>
                    <a:pt x="712862" y="357723"/>
                  </a:moveTo>
                  <a:lnTo>
                    <a:pt x="529822" y="664729"/>
                  </a:lnTo>
                  <a:cubicBezTo>
                    <a:pt x="523571" y="675213"/>
                    <a:pt x="512265" y="681635"/>
                    <a:pt x="500059" y="681635"/>
                  </a:cubicBezTo>
                  <a:lnTo>
                    <a:pt x="217461" y="681635"/>
                  </a:lnTo>
                  <a:cubicBezTo>
                    <a:pt x="205255" y="681635"/>
                    <a:pt x="193949" y="675213"/>
                    <a:pt x="187698" y="664729"/>
                  </a:cubicBezTo>
                  <a:lnTo>
                    <a:pt x="4658" y="357723"/>
                  </a:lnTo>
                  <a:cubicBezTo>
                    <a:pt x="-1552" y="347308"/>
                    <a:pt x="-1552" y="334327"/>
                    <a:pt x="4658" y="323912"/>
                  </a:cubicBezTo>
                  <a:lnTo>
                    <a:pt x="187698" y="16906"/>
                  </a:lnTo>
                  <a:cubicBezTo>
                    <a:pt x="193949" y="6422"/>
                    <a:pt x="205255" y="0"/>
                    <a:pt x="217461" y="0"/>
                  </a:cubicBezTo>
                  <a:lnTo>
                    <a:pt x="500059" y="0"/>
                  </a:lnTo>
                  <a:cubicBezTo>
                    <a:pt x="512265" y="0"/>
                    <a:pt x="523571" y="6422"/>
                    <a:pt x="529822" y="16906"/>
                  </a:cubicBezTo>
                  <a:lnTo>
                    <a:pt x="712862" y="323912"/>
                  </a:lnTo>
                  <a:cubicBezTo>
                    <a:pt x="719072" y="334327"/>
                    <a:pt x="719072" y="347308"/>
                    <a:pt x="712862" y="357723"/>
                  </a:cubicBezTo>
                  <a:close/>
                </a:path>
              </a:pathLst>
            </a:custGeom>
            <a:solidFill>
              <a:srgbClr val="D8EEEB"/>
            </a:solidFill>
          </p:spPr>
        </p:sp>
        <p:sp>
          <p:nvSpPr>
            <p:cNvPr id="18" name="TextBox 18"/>
            <p:cNvSpPr txBox="1"/>
            <p:nvPr/>
          </p:nvSpPr>
          <p:spPr>
            <a:xfrm>
              <a:off x="114300" y="-66675"/>
              <a:ext cx="499764" cy="74831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750"/>
                </a:lnSpc>
              </a:pPr>
              <a:endParaRPr/>
            </a:p>
          </p:txBody>
        </p:sp>
      </p:grpSp>
      <p:sp>
        <p:nvSpPr>
          <p:cNvPr id="19" name="Freeform 19"/>
          <p:cNvSpPr/>
          <p:nvPr/>
        </p:nvSpPr>
        <p:spPr>
          <a:xfrm>
            <a:off x="736547" y="4411846"/>
            <a:ext cx="465396" cy="461165"/>
          </a:xfrm>
          <a:custGeom>
            <a:avLst/>
            <a:gdLst/>
            <a:ahLst/>
            <a:cxnLst/>
            <a:rect l="l" t="t" r="r" b="b"/>
            <a:pathLst>
              <a:path w="465396" h="461165">
                <a:moveTo>
                  <a:pt x="0" y="0"/>
                </a:moveTo>
                <a:lnTo>
                  <a:pt x="465396" y="0"/>
                </a:lnTo>
                <a:lnTo>
                  <a:pt x="465396" y="461165"/>
                </a:lnTo>
                <a:lnTo>
                  <a:pt x="0" y="46116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806216" y="6429010"/>
            <a:ext cx="292594" cy="345835"/>
          </a:xfrm>
          <a:custGeom>
            <a:avLst/>
            <a:gdLst/>
            <a:ahLst/>
            <a:cxnLst/>
            <a:rect l="l" t="t" r="r" b="b"/>
            <a:pathLst>
              <a:path w="341953" h="341953">
                <a:moveTo>
                  <a:pt x="0" y="0"/>
                </a:moveTo>
                <a:lnTo>
                  <a:pt x="341953" y="0"/>
                </a:lnTo>
                <a:lnTo>
                  <a:pt x="341953" y="341953"/>
                </a:lnTo>
                <a:lnTo>
                  <a:pt x="0" y="34195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>
            <a:off x="789801" y="5581034"/>
            <a:ext cx="311655" cy="203426"/>
          </a:xfrm>
          <a:custGeom>
            <a:avLst/>
            <a:gdLst/>
            <a:ahLst/>
            <a:cxnLst/>
            <a:rect l="l" t="t" r="r" b="b"/>
            <a:pathLst>
              <a:path w="311655" h="203426">
                <a:moveTo>
                  <a:pt x="0" y="0"/>
                </a:moveTo>
                <a:lnTo>
                  <a:pt x="311654" y="0"/>
                </a:lnTo>
                <a:lnTo>
                  <a:pt x="311654" y="203425"/>
                </a:lnTo>
                <a:lnTo>
                  <a:pt x="0" y="203425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xmlns="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23" name="TextBox 23"/>
          <p:cNvSpPr txBox="1"/>
          <p:nvPr/>
        </p:nvSpPr>
        <p:spPr>
          <a:xfrm>
            <a:off x="1515899" y="9411166"/>
            <a:ext cx="3686758" cy="3450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913"/>
              </a:lnSpc>
            </a:pPr>
            <a:r>
              <a:rPr lang="en-US" sz="1879" b="1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Batı Karadeniz Kalkınma Ajansı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1310668" y="4001146"/>
            <a:ext cx="8321610" cy="19492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828"/>
              </a:lnSpc>
            </a:pPr>
            <a:r>
              <a:rPr lang="tr-TR" sz="3000" b="1" spc="87" dirty="0" smtClean="0">
                <a:solidFill>
                  <a:srgbClr val="367878"/>
                </a:solidFill>
                <a:latin typeface="Roboto Bold" panose="020B0604020202020204" charset="0"/>
                <a:ea typeface="Roboto Bold"/>
                <a:cs typeface="Roboto Bold" panose="020B0604020202020204" charset="0"/>
                <a:sym typeface="Roboto Bold"/>
              </a:rPr>
              <a:t>Zonguldak Yatırım Destek Ofisi</a:t>
            </a:r>
          </a:p>
          <a:p>
            <a:pPr algn="l">
              <a:lnSpc>
                <a:spcPts val="3828"/>
              </a:lnSpc>
            </a:pPr>
            <a:r>
              <a:rPr lang="tr-TR" sz="3000" spc="87" dirty="0" smtClean="0">
                <a:solidFill>
                  <a:srgbClr val="367878"/>
                </a:solidFill>
                <a:latin typeface="Roboto Bold" panose="020B0604020202020204" charset="0"/>
                <a:ea typeface="Roboto"/>
                <a:cs typeface="Roboto Bold" panose="020B0604020202020204" charset="0"/>
                <a:sym typeface="Roboto"/>
              </a:rPr>
              <a:t>Asma Mah. Kömürlü Sok. No:3 Üzülmez Kültür Vadisi Merkez/ZONGULDAK</a:t>
            </a:r>
          </a:p>
          <a:p>
            <a:pPr algn="l">
              <a:lnSpc>
                <a:spcPts val="3828"/>
              </a:lnSpc>
            </a:pPr>
            <a:r>
              <a:rPr lang="tr-TR" sz="3000" spc="87" dirty="0" smtClean="0">
                <a:solidFill>
                  <a:srgbClr val="367878"/>
                </a:solidFill>
                <a:latin typeface="Roboto Bold" panose="020B0604020202020204" charset="0"/>
                <a:ea typeface="Roboto"/>
                <a:cs typeface="Roboto Bold" panose="020B0604020202020204" charset="0"/>
                <a:sym typeface="Roboto"/>
              </a:rPr>
              <a:t>zonguldakydo@bakka.gov.tr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1704144" y="1121405"/>
            <a:ext cx="8849827" cy="20412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238"/>
              </a:lnSpc>
            </a:pPr>
            <a:r>
              <a:rPr lang="en-US" sz="5884" b="1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DİNLEDİĞİNİZ İÇİN</a:t>
            </a:r>
          </a:p>
          <a:p>
            <a:pPr algn="l">
              <a:lnSpc>
                <a:spcPts val="8238"/>
              </a:lnSpc>
            </a:pPr>
            <a:r>
              <a:rPr lang="en-US" sz="5884" b="1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TEŞEKKÜR EDERİZ.</a:t>
            </a:r>
          </a:p>
        </p:txBody>
      </p:sp>
      <p:sp>
        <p:nvSpPr>
          <p:cNvPr id="27" name="Freeform 27"/>
          <p:cNvSpPr/>
          <p:nvPr/>
        </p:nvSpPr>
        <p:spPr>
          <a:xfrm>
            <a:off x="179467" y="8851400"/>
            <a:ext cx="1131201" cy="857799"/>
          </a:xfrm>
          <a:custGeom>
            <a:avLst/>
            <a:gdLst/>
            <a:ahLst/>
            <a:cxnLst/>
            <a:rect l="l" t="t" r="r" b="b"/>
            <a:pathLst>
              <a:path w="1131201" h="857799">
                <a:moveTo>
                  <a:pt x="0" y="0"/>
                </a:moveTo>
                <a:lnTo>
                  <a:pt x="1131200" y="0"/>
                </a:lnTo>
                <a:lnTo>
                  <a:pt x="1131200" y="857799"/>
                </a:lnTo>
                <a:lnTo>
                  <a:pt x="0" y="857799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</p:sp>
      <p:sp>
        <p:nvSpPr>
          <p:cNvPr id="28" name="TextBox 78"/>
          <p:cNvSpPr txBox="1"/>
          <p:nvPr/>
        </p:nvSpPr>
        <p:spPr>
          <a:xfrm>
            <a:off x="12326890" y="9411166"/>
            <a:ext cx="4895288" cy="3718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2913"/>
              </a:lnSpc>
            </a:pPr>
            <a:r>
              <a:rPr lang="en-US" sz="1879" b="1" dirty="0" err="1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Yerel</a:t>
            </a:r>
            <a:r>
              <a:rPr lang="en-US" sz="1879" b="1" dirty="0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 Kalkınma </a:t>
            </a:r>
            <a:r>
              <a:rPr lang="en-US" sz="1879" b="1" dirty="0" err="1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Hamlesi</a:t>
            </a:r>
            <a:r>
              <a:rPr lang="en-US" sz="1879" b="1" dirty="0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 2026 - </a:t>
            </a:r>
            <a:r>
              <a:rPr lang="tr-TR" sz="1879" b="1" dirty="0" smtClean="0">
                <a:solidFill>
                  <a:srgbClr val="235A5B"/>
                </a:solidFill>
                <a:latin typeface="TT Norms Bold"/>
                <a:ea typeface="TT Norms Bold"/>
                <a:cs typeface="TT Norms Bold"/>
                <a:sym typeface="TT Norms Bold"/>
              </a:rPr>
              <a:t>Zonguldak</a:t>
            </a:r>
            <a:endParaRPr lang="en-US" sz="1879" b="1" dirty="0">
              <a:solidFill>
                <a:srgbClr val="235A5B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  <p:sp>
        <p:nvSpPr>
          <p:cNvPr id="26" name="AutoShape 2" descr="data:image/png;base64,iVBORw0KGgoAAAANSUhEUgAAAOEAAADhCAMAAAAJbSJIAAAAflBMVEX///8AAADq6urU1NT39/cSEhIvLy+GhobBwcE1NTU8PDzy8vK9vb1/f38kJCSYmJiPj4/MzMyxsbHn5+d7e3ve3t6NjY1GRkZSUlJjY2MVFRUgICC3t7e/v7/h4eFtbW2fn59ISEinp6dbW1t0dHQ5OTmcnJwqKipqampPT08mM1VkAAAGzUlEQVR4nO2d61ryOhCFLSBUy1E5KCoooOj93+DWTtqkaVLql5m2+3G9/3pMFklmJoeGqysAAAAAAAAAAAAAAAAAAAAAAAAAAAAACCBZLeJ/Y7FK2s78ZZKPmyiE28OgbQnVvATJS3latC2iinm4wG+e25bhh0dgFHW2FBdMAqOoqwYnzMaY7NuW4iZmExhFu7bFOPmsyvK0TNXtr22LcVKR4aPLyQ0e/A88Np77GiS/rnQr/wPvDWe+Fr0KhX3nExW2d9tw5mtRpfB9lZRZVdje/53CXwOFrcCq8KltNS6gEAqhsH2Uws1snrJWjEpMMsqXRqPlU+cV9gJfE3dd4XXoQFL/jyg8s2SJGSisCRS2CKvCKUuWmGFVOGTJEjNQWBMobBEorMlfUXjDkiVmoLAmUNgEcexU0YDCJG5idjjZfFs6V0deXmF/65nFYmUw/MmAa/JLXmE64/gW+P6LqGlQhw5xhfeU9CQwgQs8R16HLK5wQGnLrtTIEnlxXJOvpTNKXHSU6kRprF3XWBXeOq+pafF5YBIXU/ck34DCbFj9PjANPxtKwD0r34DCzAx8BqbhZVxZSZpQeHWkLLjXBYRD8+6+QaJGFKp6egxMxIMqwrFxKlno6EZKYW9hrnKbSxbibfrujXHm7vv4Ls+JjMKPogccbNPrIgvf+iV/Oy4YNhmFlIYRBx8i+wwbe7sIVZs4FA65FS7TQyMAGNAE4ywwGQcqnDHW7x6LhSqj8JUSMWIMaokCgc1d+mJjnYta0p3H+jIKVbszfHCv1FqYoBIb6RPDqNAMpSyNav6Gk39MTywD0ymhVh6u8hMqvPjIT0h5i5GdstA8ONk0Y9KL3L/RjZJSqOqpUWYkmdslkk3TAZtaOWm4f7GYRvkH7fc/rbzwcGM171MpI2IKVSHmoYUyeszDGWoEQWefjs1vP+TiUur5ak9Mmbnm/WSBWveDdVxYIymnsGdX06lAQ5xZVX+SHo/MWwT7Fg9WNd1bxxzQO+P8+L38KwoqJFujo20KdHgH3cjQ5D5JecfCLYIKd+k57ZnIkPN+sZCas23eElxJSPaA6QfN+xOkmHVuI7F+RKo2H4V7JBVSQ8x9VbIt2blQdpa9XqfH48I9kgrJsB3y4yFLUuVkda3cO8y1pEIyLbpPeFOstQxQuzvlx1RrisOWkgopitGdxE3R8DFADl4HvxvHbyipkOJ+7X6tdslAbDkgcYXW1M+LVYZHIYV2GQrWUkvh2GqHUmWo2+HR0Q4kFVI7fM2PNw5LF4bt4anvFBfukVRIYbEORIeOOsSRrG7+NN51KNwjqXBv1cpzmhRn96lnJXuw2qW+R0Yh1cp8vC25/jlkjWmom61/NJdJF1SoxmrzV9Pntbxf0k6LpkX1LQrVRFDhwvpByfDxzl3QGKUORDfW8ZWowpFlyu3+OAdkWnRQQaF3YS5WUOHQMqWPDlMeCtULPbzVL1dTOYUqMR1CXRcNDwuesbZX4xY5heQrdIeXDA33JxnvVsVYl/SIKby3f03yVdzbLlAfVMfeu1Ihiik82ZWUotJD+dkg1MYl+sSj3RKlFKq9JbRvUK6Ke1GNcro6cCrNekkpfKOEdJhPYTj/zhk0HaJ9UrYEK/eJQgrVvIyR8Fd6gn/pV2zXymxnkuyMjMJd5EmXcwhDQS82VgiQ8ZFZqZArVOtnjBH8iVAlzUKnJ0MBBavZqKmMQgrQDM9grQDhZFd69a5g02QU3tsvJUfsWqQcDg1dbI13r96icz6UIGRpFufoyxjyUq5CZim08g8+Iybm8QtvpNl2qRWmyj94hpob+bJrVfIdrKhC9Cx9bEThm2gR5p8iuCdfm1Co1oCN3FcZqFxn3YBCVYlYJ50s1PcAG9c1eYUDtdBMdPfPqd+eyitU3agH1zU2snriuCSuMNvUT3jrT1VPHVeaUsg7AOVg2XIt5V1F42Q2nTrDmgZs6ew8FC/BCvC1ek2gsEWgsCZQ2CJQWJMu7KngAQprAoUtAoU1gcIW+SsKt1B4CShskdL3V/9G3HmFtz+7WK/X67lipvgwmJXJ7p6fO6+QByhsBSiEwgK+/Wla5Y8rnIzLLCvud85Qtk2VQvec5p3/ga+GM1+LgT+/Prtx9j7RyX8lq/jfNd/uY4/eJ9h3LmHBn1/XhOoP/gcklq2FU9Gs3EVy8j/Qzf8/HFz7c3yznNgsh/7bu9kMKwvxl8htjBhIRbX7FW1OZV9gzyKww/8HnC88C2Eote0jE7155T+oXuSr0wWo6GV/rf7y8hN+PnsoxanPz3G/4387DgAAAAAAAAAAAAAAAAAAAAAAAAAAAOg6/wHnaVZAC9pQ8AAAAABJRU5ErkJggg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31" name="Resim 30"/>
          <p:cNvPicPr>
            <a:picLocks noChangeAspect="1"/>
          </p:cNvPicPr>
          <p:nvPr/>
        </p:nvPicPr>
        <p:blipFill>
          <a:blip r:embed="rId16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012" y="6902103"/>
            <a:ext cx="456770" cy="456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582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fe8e0dfc-79ea-4f3a-a641-4c6f011ba4ae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D0AFA771F011A4E88323459D588BEA3" ma:contentTypeVersion="11" ma:contentTypeDescription="Create a new document." ma:contentTypeScope="" ma:versionID="2ad89a37f91563f0a722ac6012dd5675">
  <xsd:schema xmlns:xsd="http://www.w3.org/2001/XMLSchema" xmlns:xs="http://www.w3.org/2001/XMLSchema" xmlns:p="http://schemas.microsoft.com/office/2006/metadata/properties" xmlns:ns3="fe8e0dfc-79ea-4f3a-a641-4c6f011ba4ae" targetNamespace="http://schemas.microsoft.com/office/2006/metadata/properties" ma:root="true" ma:fieldsID="62241e39704bf2f06107a8ffbd076310" ns3:_="">
    <xsd:import namespace="fe8e0dfc-79ea-4f3a-a641-4c6f011ba4ae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SystemTag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Location" minOccurs="0"/>
                <xsd:element ref="ns3:MediaServiceOCR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8e0dfc-79ea-4f3a-a641-4c6f011ba4ae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1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_activity" ma:index="18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BCCEA37-6BCE-489C-8BE9-2850EFA4CDC0}">
  <ds:schemaRefs>
    <ds:schemaRef ds:uri="http://schemas.openxmlformats.org/package/2006/metadata/core-properties"/>
    <ds:schemaRef ds:uri="http://purl.org/dc/elements/1.1/"/>
    <ds:schemaRef ds:uri="fe8e0dfc-79ea-4f3a-a641-4c6f011ba4ae"/>
    <ds:schemaRef ds:uri="http://purl.org/dc/terms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C2C3A947-18AD-4FD4-9AB3-54E8BA6E6C8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e8e0dfc-79ea-4f3a-a641-4c6f011ba4a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A73ACDE-0EDC-426C-8396-DBB573B7DDB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1793</TotalTime>
  <Words>1297</Words>
  <Application>Microsoft Office PowerPoint</Application>
  <PresentationFormat>Özel</PresentationFormat>
  <Paragraphs>203</Paragraphs>
  <Slides>15</Slides>
  <Notes>7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9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15</vt:i4>
      </vt:variant>
    </vt:vector>
  </HeadingPairs>
  <TitlesOfParts>
    <vt:vector size="25" baseType="lpstr">
      <vt:lpstr>Calibri</vt:lpstr>
      <vt:lpstr>Wingdings</vt:lpstr>
      <vt:lpstr>Arial</vt:lpstr>
      <vt:lpstr>TT Norms</vt:lpstr>
      <vt:lpstr>Roboto Bold</vt:lpstr>
      <vt:lpstr>Roboto</vt:lpstr>
      <vt:lpstr>Poppins</vt:lpstr>
      <vt:lpstr>Times New Roman</vt:lpstr>
      <vt:lpstr>TT Norms Bold</vt:lpstr>
      <vt:lpstr>Office Theme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Yeşil ve Beyaz, Modern ve Kurumsal, Sürdürülebilirlik Markası İş Planı Sunum</dc:title>
  <dc:creator>Kadir Kağan İNALOĞLU</dc:creator>
  <cp:lastModifiedBy>RSA</cp:lastModifiedBy>
  <cp:revision>90</cp:revision>
  <dcterms:created xsi:type="dcterms:W3CDTF">2006-08-16T00:00:00Z</dcterms:created>
  <dcterms:modified xsi:type="dcterms:W3CDTF">2026-04-13T05:51:01Z</dcterms:modified>
  <dc:identifier>DAHDcYoGTBA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0x010100DD0AFA771F011A4E88323459D588BEA3</vt:lpwstr>
  </property>
</Properties>
</file>